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</p:sldMasterIdLst>
  <p:notesMasterIdLst>
    <p:notesMasterId r:id="rId31"/>
  </p:notesMasterIdLst>
  <p:handoutMasterIdLst>
    <p:handoutMasterId r:id="rId32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cal Mageren" initials="PM" lastIdx="8" clrIdx="0">
    <p:extLst>
      <p:ext uri="{19B8F6BF-5375-455C-9EA6-DF929625EA0E}">
        <p15:presenceInfo xmlns:p15="http://schemas.microsoft.com/office/powerpoint/2012/main" userId="S-1-5-21-378863991-617884799-1542849698-1266" providerId="AD"/>
      </p:ext>
    </p:extLst>
  </p:cmAuthor>
  <p:cmAuthor id="2" name="Inbrand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9F2"/>
    <a:srgbClr val="000024"/>
    <a:srgbClr val="D9FFFF"/>
    <a:srgbClr val="000025"/>
    <a:srgbClr val="D4EFFC"/>
    <a:srgbClr val="D4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099" autoAdjust="0"/>
  </p:normalViewPr>
  <p:slideViewPr>
    <p:cSldViewPr snapToGrid="0" snapToObjects="1">
      <p:cViewPr varScale="1">
        <p:scale>
          <a:sx n="100" d="100"/>
          <a:sy n="100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arne Vandenbroucke" userId="b58895acfc64e125" providerId="LiveId" clId="{F9E6F090-CDE2-4FBF-9A94-C4ECFE32FA95}"/>
    <pc:docChg chg="undo addSld delSld">
      <pc:chgData name="Bjarne Vandenbroucke" userId="b58895acfc64e125" providerId="LiveId" clId="{F9E6F090-CDE2-4FBF-9A94-C4ECFE32FA95}" dt="2019-02-28T15:18:49.915" v="2" actId="2696"/>
      <pc:docMkLst>
        <pc:docMk/>
      </pc:docMkLst>
      <pc:sldChg chg="add del">
        <pc:chgData name="Bjarne Vandenbroucke" userId="b58895acfc64e125" providerId="LiveId" clId="{F9E6F090-CDE2-4FBF-9A94-C4ECFE32FA95}" dt="2019-02-28T15:18:49.915" v="2" actId="2696"/>
        <pc:sldMkLst>
          <pc:docMk/>
          <pc:sldMk cId="2235546852" sldId="290"/>
        </pc:sldMkLst>
      </pc:sldChg>
      <pc:sldChg chg="del">
        <pc:chgData name="Bjarne Vandenbroucke" userId="b58895acfc64e125" providerId="LiveId" clId="{F9E6F090-CDE2-4FBF-9A94-C4ECFE32FA95}" dt="2019-02-28T15:18:45.830" v="0" actId="2696"/>
        <pc:sldMkLst>
          <pc:docMk/>
          <pc:sldMk cId="3620182174" sldId="29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16B47-0F29-A747-895A-067A5EEBE2C3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4BA0E-26D5-8E4E-BED4-5149802E27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6B4E-D641-4838-B51B-5247F061F69F}" type="datetimeFigureOut">
              <a:rPr lang="nl-BE" smtClean="0"/>
              <a:t>28/02/2019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EB941-E2FC-4EE4-8E75-11B9E857AF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08064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i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609600"/>
            <a:ext cx="3898392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9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 hasCustomPrompt="1"/>
          </p:nvPr>
        </p:nvSpPr>
        <p:spPr>
          <a:xfrm>
            <a:off x="2413000" y="1853522"/>
            <a:ext cx="4318000" cy="17659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en-US" sz="5000" dirty="0">
                <a:latin typeface="GT Pressura Trial Bold"/>
                <a:cs typeface="GT Pressura Trial Bold"/>
              </a:rPr>
              <a:t>TITEL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SLIDE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3-LINE</a:t>
            </a:r>
          </a:p>
        </p:txBody>
      </p:sp>
      <p:pic>
        <p:nvPicPr>
          <p:cNvPr id="4" name="Picture 3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4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taf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206375"/>
            <a:ext cx="8229600" cy="857250"/>
          </a:xfrm>
        </p:spPr>
        <p:txBody>
          <a:bodyPr/>
          <a:lstStyle/>
          <a:p>
            <a:r>
              <a:rPr lang="nl-BE" dirty="0"/>
              <a:t>Inhoud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82600" y="1200151"/>
            <a:ext cx="6680200" cy="2660650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7721600" y="1214458"/>
            <a:ext cx="990600" cy="2646343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0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000000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11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7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733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114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8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860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0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241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73685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736851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71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4438" y="0"/>
            <a:ext cx="2821885" cy="515263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228"/>
            <a:ext cx="717772" cy="718333"/>
          </a:xfrm>
          <a:prstGeom prst="rect">
            <a:avLst/>
          </a:prstGeom>
        </p:spPr>
      </p:pic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2817446" y="0"/>
            <a:ext cx="6326553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09774"/>
            <a:ext cx="1917700" cy="167322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BE" dirty="0"/>
              <a:t>TEKST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8788" y="4025899"/>
            <a:ext cx="1916112" cy="856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72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4788"/>
            <a:ext cx="3008313" cy="2157412"/>
          </a:xfrm>
        </p:spPr>
        <p:txBody>
          <a:bodyPr anchor="t">
            <a:noAutofit/>
          </a:bodyPr>
          <a:lstStyle>
            <a:lvl1pPr algn="l">
              <a:defRPr sz="4000" b="1"/>
            </a:lvl1pPr>
          </a:lstStyle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rebuchet MS"/>
                <a:cs typeface="Trebuchet MS"/>
              </a:defRPr>
            </a:lvl1pPr>
            <a:lvl2pPr>
              <a:defRPr sz="2800" b="0" i="0">
                <a:latin typeface="Trebuchet MS"/>
                <a:cs typeface="Trebuchet MS"/>
              </a:defRPr>
            </a:lvl2pPr>
            <a:lvl3pPr>
              <a:defRPr sz="2400" b="0" i="0">
                <a:latin typeface="Trebuchet MS"/>
                <a:cs typeface="Trebuchet MS"/>
              </a:defRPr>
            </a:lvl3pPr>
            <a:lvl4pPr>
              <a:defRPr sz="2000" b="0" i="0">
                <a:latin typeface="Trebuchet MS"/>
                <a:cs typeface="Trebuchet MS"/>
              </a:defRPr>
            </a:lvl4pPr>
            <a:lvl5pPr>
              <a:defRPr sz="2000" b="0" i="0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362200"/>
            <a:ext cx="3008313" cy="223202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Klik om de subtitel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47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rgbClr val="FFFF00"/>
          </a:solidFill>
        </p:spPr>
        <p:txBody>
          <a:bodyPr anchor="ctr" anchorCtr="0">
            <a:normAutofit/>
          </a:bodyPr>
          <a:lstStyle>
            <a:lvl1pPr algn="l">
              <a:defRPr sz="2400"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1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accent3">
              <a:lumMod val="5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52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to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het </a:t>
            </a:r>
            <a:r>
              <a:rPr lang="en-US" dirty="0" err="1"/>
              <a:t>onderschrift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de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52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7D446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4365"/>
            <a:ext cx="9165272" cy="6113165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268942" y="3403600"/>
            <a:ext cx="3757458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  <a:r>
              <a:rPr lang="en-US" sz="3000" baseline="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HET</a:t>
            </a:r>
            <a:r>
              <a:rPr lang="en-US" sz="3000" baseline="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34555"/>
            <a:ext cx="1422400" cy="14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81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67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1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CYCLING VLAANDEREN MASTER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375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2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84" r:id="rId3"/>
    <p:sldLayoutId id="2147483688" r:id="rId4"/>
    <p:sldLayoutId id="2147483685" r:id="rId5"/>
    <p:sldLayoutId id="2147483687" r:id="rId6"/>
    <p:sldLayoutId id="2147483692" r:id="rId7"/>
    <p:sldLayoutId id="2147483676" r:id="rId8"/>
    <p:sldLayoutId id="2147483693" r:id="rId9"/>
    <p:sldLayoutId id="2147483694" r:id="rId10"/>
    <p:sldLayoutId id="2147483678" r:id="rId11"/>
    <p:sldLayoutId id="2147483680" r:id="rId12"/>
    <p:sldLayoutId id="2147483681" r:id="rId13"/>
    <p:sldLayoutId id="2147483683" r:id="rId14"/>
    <p:sldLayoutId id="2147483690" r:id="rId15"/>
    <p:sldLayoutId id="2147483691" r:id="rId16"/>
    <p:sldLayoutId id="2147483682" r:id="rId17"/>
    <p:sldLayoutId id="2147483696" r:id="rId18"/>
    <p:sldLayoutId id="2147483686" r:id="rId19"/>
    <p:sldLayoutId id="2147483695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T Pressura Trial Bold"/>
          <a:ea typeface="+mj-ea"/>
          <a:cs typeface="GT Pressura T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jpeg"/><Relationship Id="rId5" Type="http://schemas.openxmlformats.org/officeDocument/2006/relationships/hyperlink" Target="http://www.google.be/url?sa=i&amp;rct=j&amp;q=mountainbike&amp;source=images&amp;cd=&amp;cad=rja&amp;docid=JWvq0DkJJArTuM&amp;tbnid=7GUaAWt-0IxMlM:&amp;ved=0CAUQjRw&amp;url=http://www.gva.be/sport/wielrennen/aid1176510/wielerbond-plant-olympisch-dossier-voor-tweede-mountainbike-plaats.aspx&amp;ei=btkIUe6NFOTC0QWO7IGYAw&amp;bvm=bv.41642243,d.ZG4&amp;psig=AFQjCNGXeulYnXCyc16KOV8efN4vR5ojkQ&amp;ust=1359620841155690" TargetMode="Externa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jpeg"/><Relationship Id="rId5" Type="http://schemas.openxmlformats.org/officeDocument/2006/relationships/image" Target="../media/image26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zondsporten.be/" TargetMode="External"/><Relationship Id="rId2" Type="http://schemas.openxmlformats.org/officeDocument/2006/relationships/hyperlink" Target="http://www.canadiansportforlife.ca/" TargetMode="Externa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1AA9F-507E-4DCC-8950-01E7183C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altLang="nl-BE" b="1" dirty="0">
                <a:solidFill>
                  <a:srgbClr val="00B0F0"/>
                </a:solidFill>
              </a:rPr>
              <a:t>Trainend groeien - groeiend trainen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4827ED-E18A-472C-82C4-5A3C09674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B0FB05-1399-46B8-B8E6-BE69274E62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9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A62236-5C96-4766-B1F4-2DBAD8046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Groeien als mens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6B0F587-C7D5-4792-80C4-0669F9630B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 descr="http://www.sport.be/fotospecial/3727/Scan0004.jpg">
            <a:extLst>
              <a:ext uri="{FF2B5EF4-FFF2-40B4-BE49-F238E27FC236}">
                <a16:creationId xmlns:a16="http://schemas.microsoft.com/office/drawing/2014/main" id="{58F6BAF8-76E6-410D-8A59-39DB97A4FA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" r="813" b="-1227"/>
          <a:stretch>
            <a:fillRect/>
          </a:stretch>
        </p:blipFill>
        <p:spPr bwMode="auto">
          <a:xfrm>
            <a:off x="1396587" y="2464446"/>
            <a:ext cx="2388427" cy="191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s8.hbvl.be/ahimgpath/assets_img_gvl/2012/03/03/2179007/tom-boonen-over-klap-voeckler-een-koersakkefietje-van-dertien-in-een-dozijn-id2688756-1000x800-n.jpg">
            <a:extLst>
              <a:ext uri="{FF2B5EF4-FFF2-40B4-BE49-F238E27FC236}">
                <a16:creationId xmlns:a16="http://schemas.microsoft.com/office/drawing/2014/main" id="{285ADD80-7BC4-4142-83EB-851F17328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33" y="377354"/>
            <a:ext cx="3671887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JL-RECHTS 12">
            <a:extLst>
              <a:ext uri="{FF2B5EF4-FFF2-40B4-BE49-F238E27FC236}">
                <a16:creationId xmlns:a16="http://schemas.microsoft.com/office/drawing/2014/main" id="{12BE8359-0556-4C47-B6A2-C237742E4B7C}"/>
              </a:ext>
            </a:extLst>
          </p:cNvPr>
          <p:cNvSpPr/>
          <p:nvPr/>
        </p:nvSpPr>
        <p:spPr>
          <a:xfrm rot="20127800">
            <a:off x="4026097" y="2013852"/>
            <a:ext cx="969801" cy="488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657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63 0.06036 L 5E-6 2.6827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08866-5797-4E73-9B27-97456CB0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Groeien als sporter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AF2C7E-71B2-4F06-8A08-8C83DB47D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12" descr="http://www.sport.be/fotospecial/3727/Scan0012.jpg">
            <a:extLst>
              <a:ext uri="{FF2B5EF4-FFF2-40B4-BE49-F238E27FC236}">
                <a16:creationId xmlns:a16="http://schemas.microsoft.com/office/drawing/2014/main" id="{280812D2-D9BF-49C6-95CD-6C4AB14AFF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860675"/>
            <a:ext cx="1893093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sport.be/fotospecial/3727/Scan0019.jpg">
            <a:extLst>
              <a:ext uri="{FF2B5EF4-FFF2-40B4-BE49-F238E27FC236}">
                <a16:creationId xmlns:a16="http://schemas.microsoft.com/office/drawing/2014/main" id="{1881E676-DB7C-4C46-94BE-CAB853A98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38" y="1912937"/>
            <a:ext cx="2016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http://1.nieuwsbladcdn.be/Assets/Images_Upload/2012/06/24/03354180.jpg.h380.jpg.568.jpg">
            <a:extLst>
              <a:ext uri="{FF2B5EF4-FFF2-40B4-BE49-F238E27FC236}">
                <a16:creationId xmlns:a16="http://schemas.microsoft.com/office/drawing/2014/main" id="{13D17169-FEDC-4FE0-AC6B-64B584D85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008" y="403225"/>
            <a:ext cx="248126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http://www.omroepbrabant.nl/Graphics/Image.aspx?object=News&amp;image=Jan_Rombouts_op_zijn_fiets_633623.jpg">
            <a:extLst>
              <a:ext uri="{FF2B5EF4-FFF2-40B4-BE49-F238E27FC236}">
                <a16:creationId xmlns:a16="http://schemas.microsoft.com/office/drawing/2014/main" id="{535703ED-5686-48AC-931E-26EA142A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0" r="29440"/>
          <a:stretch>
            <a:fillRect/>
          </a:stretch>
        </p:blipFill>
        <p:spPr bwMode="auto">
          <a:xfrm>
            <a:off x="7524750" y="2276475"/>
            <a:ext cx="143986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Gebogen PIJL-OMHOOG 13">
            <a:extLst>
              <a:ext uri="{FF2B5EF4-FFF2-40B4-BE49-F238E27FC236}">
                <a16:creationId xmlns:a16="http://schemas.microsoft.com/office/drawing/2014/main" id="{D48B6A98-415E-407D-AF6B-501A3C166F55}"/>
              </a:ext>
            </a:extLst>
          </p:cNvPr>
          <p:cNvSpPr/>
          <p:nvPr/>
        </p:nvSpPr>
        <p:spPr>
          <a:xfrm rot="10800000" flipH="1">
            <a:off x="8088316" y="954088"/>
            <a:ext cx="611187" cy="100806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1" name="Gebogen PIJL-OMHOOG 13">
            <a:extLst>
              <a:ext uri="{FF2B5EF4-FFF2-40B4-BE49-F238E27FC236}">
                <a16:creationId xmlns:a16="http://schemas.microsoft.com/office/drawing/2014/main" id="{3A8EEF60-DCCD-4224-96B3-187D56335FA9}"/>
              </a:ext>
            </a:extLst>
          </p:cNvPr>
          <p:cNvSpPr/>
          <p:nvPr/>
        </p:nvSpPr>
        <p:spPr>
          <a:xfrm>
            <a:off x="3225801" y="3617912"/>
            <a:ext cx="584992" cy="642936"/>
          </a:xfrm>
          <a:prstGeom prst="bentUpArrow">
            <a:avLst>
              <a:gd name="adj1" fmla="val 25000"/>
              <a:gd name="adj2" fmla="val 2720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2" name="Gebogen PIJL-OMHOOG 13">
            <a:extLst>
              <a:ext uri="{FF2B5EF4-FFF2-40B4-BE49-F238E27FC236}">
                <a16:creationId xmlns:a16="http://schemas.microsoft.com/office/drawing/2014/main" id="{27B40028-870C-4954-A67B-355F359861F1}"/>
              </a:ext>
            </a:extLst>
          </p:cNvPr>
          <p:cNvSpPr/>
          <p:nvPr/>
        </p:nvSpPr>
        <p:spPr>
          <a:xfrm>
            <a:off x="5606256" y="2276475"/>
            <a:ext cx="863600" cy="100806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55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2B7DB-B7F9-46BE-AB1A-705C490EA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Groeien naar…?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226151D-CE49-4297-83AD-E798D9A64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http://blogsimages.skynet.be/images_v2/002/522/590/20100112/dyn007_original_303_398_pjpeg_2522590_d1f4096335d51d2ca31470f318d978be.jpg">
            <a:extLst>
              <a:ext uri="{FF2B5EF4-FFF2-40B4-BE49-F238E27FC236}">
                <a16:creationId xmlns:a16="http://schemas.microsoft.com/office/drawing/2014/main" id="{A04CDC35-7E92-4FE0-947D-5CD5FB67BE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69999"/>
            <a:ext cx="1365689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126DBE4-C9A7-4012-B876-782E61E7ADFA}"/>
              </a:ext>
            </a:extLst>
          </p:cNvPr>
          <p:cNvSpPr/>
          <p:nvPr/>
        </p:nvSpPr>
        <p:spPr>
          <a:xfrm>
            <a:off x="0" y="3270248"/>
            <a:ext cx="2280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altLang="nl-BE" dirty="0"/>
              <a:t>INSTROOM FEDERATIE</a:t>
            </a:r>
          </a:p>
        </p:txBody>
      </p:sp>
      <p:grpSp>
        <p:nvGrpSpPr>
          <p:cNvPr id="7" name="Groep 27">
            <a:extLst>
              <a:ext uri="{FF2B5EF4-FFF2-40B4-BE49-F238E27FC236}">
                <a16:creationId xmlns:a16="http://schemas.microsoft.com/office/drawing/2014/main" id="{ABB475D4-6645-492D-82B7-D13FF9F92AA7}"/>
              </a:ext>
            </a:extLst>
          </p:cNvPr>
          <p:cNvGrpSpPr>
            <a:grpSpLocks/>
          </p:cNvGrpSpPr>
          <p:nvPr/>
        </p:nvGrpSpPr>
        <p:grpSpPr bwMode="auto">
          <a:xfrm>
            <a:off x="4992191" y="1355587"/>
            <a:ext cx="2163862" cy="1277938"/>
            <a:chOff x="4716016" y="1916832"/>
            <a:chExt cx="2304256" cy="1512168"/>
          </a:xfrm>
        </p:grpSpPr>
        <p:pic>
          <p:nvPicPr>
            <p:cNvPr id="8" name="Picture 7" descr="http://s1.gva.be/ahimgpath/assets_img_gva/2009/04/21/449694/nieuwe-wielertoeristenclub-wtc-team-spirit-id586053-620x400.jpg">
              <a:extLst>
                <a:ext uri="{FF2B5EF4-FFF2-40B4-BE49-F238E27FC236}">
                  <a16:creationId xmlns:a16="http://schemas.microsoft.com/office/drawing/2014/main" id="{ED18C2B9-A155-4AEC-A8CD-D731BD42C2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916832"/>
              <a:ext cx="2304256" cy="14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kstvak 22">
              <a:extLst>
                <a:ext uri="{FF2B5EF4-FFF2-40B4-BE49-F238E27FC236}">
                  <a16:creationId xmlns:a16="http://schemas.microsoft.com/office/drawing/2014/main" id="{3ECBB995-895D-494D-8EC5-76EEC0E3A0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4128" y="3121223"/>
              <a:ext cx="128776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nl-BE" sz="1400"/>
                <a:t>RECREATIE</a:t>
              </a:r>
            </a:p>
          </p:txBody>
        </p:sp>
      </p:grpSp>
      <p:grpSp>
        <p:nvGrpSpPr>
          <p:cNvPr id="10" name="Groep 26">
            <a:extLst>
              <a:ext uri="{FF2B5EF4-FFF2-40B4-BE49-F238E27FC236}">
                <a16:creationId xmlns:a16="http://schemas.microsoft.com/office/drawing/2014/main" id="{A5D21166-E7AC-4902-B9BE-310709A14951}"/>
              </a:ext>
            </a:extLst>
          </p:cNvPr>
          <p:cNvGrpSpPr>
            <a:grpSpLocks/>
          </p:cNvGrpSpPr>
          <p:nvPr/>
        </p:nvGrpSpPr>
        <p:grpSpPr bwMode="auto">
          <a:xfrm>
            <a:off x="6869112" y="73023"/>
            <a:ext cx="1728788" cy="1265238"/>
            <a:chOff x="4716016" y="188640"/>
            <a:chExt cx="2448276" cy="1687108"/>
          </a:xfrm>
        </p:grpSpPr>
        <p:pic>
          <p:nvPicPr>
            <p:cNvPr id="11" name="Picture 3" descr="C:\Users\frederik\FREDERIK BROCHE\TOPSPORTSCHOOL\ADMINISTRATIE\2011-2012 ALLERLEI\MEMORIAL PETER HARINCK\achtergrondfoto 5 folder.jpg">
              <a:extLst>
                <a:ext uri="{FF2B5EF4-FFF2-40B4-BE49-F238E27FC236}">
                  <a16:creationId xmlns:a16="http://schemas.microsoft.com/office/drawing/2014/main" id="{C35FA92F-EAFE-4376-B08F-F0F095B57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88640"/>
              <a:ext cx="2448272" cy="1633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kstvak 20">
              <a:extLst>
                <a:ext uri="{FF2B5EF4-FFF2-40B4-BE49-F238E27FC236}">
                  <a16:creationId xmlns:a16="http://schemas.microsoft.com/office/drawing/2014/main" id="{8B38BF00-17B5-43B7-9577-3CE1BBF5B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8201" y="1465040"/>
              <a:ext cx="816091" cy="410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nl-BE" sz="1400"/>
                <a:t>TOP</a:t>
              </a:r>
            </a:p>
          </p:txBody>
        </p:sp>
      </p:grpSp>
      <p:grpSp>
        <p:nvGrpSpPr>
          <p:cNvPr id="13" name="Groep 28">
            <a:extLst>
              <a:ext uri="{FF2B5EF4-FFF2-40B4-BE49-F238E27FC236}">
                <a16:creationId xmlns:a16="http://schemas.microsoft.com/office/drawing/2014/main" id="{AD23435A-8276-4A79-9A1E-CD23AFE6FE1C}"/>
              </a:ext>
            </a:extLst>
          </p:cNvPr>
          <p:cNvGrpSpPr>
            <a:grpSpLocks/>
          </p:cNvGrpSpPr>
          <p:nvPr/>
        </p:nvGrpSpPr>
        <p:grpSpPr bwMode="auto">
          <a:xfrm>
            <a:off x="6414293" y="2721419"/>
            <a:ext cx="2411413" cy="1466989"/>
            <a:chOff x="4716016" y="3501007"/>
            <a:chExt cx="2304256" cy="1566895"/>
          </a:xfrm>
        </p:grpSpPr>
        <p:pic>
          <p:nvPicPr>
            <p:cNvPr id="14" name="Picture 9" descr="http://ehb.studentensportbrussel.be/sites/studentensportbrussel.be/files/sport_page/pictures/Basket1_1.jpg">
              <a:extLst>
                <a:ext uri="{FF2B5EF4-FFF2-40B4-BE49-F238E27FC236}">
                  <a16:creationId xmlns:a16="http://schemas.microsoft.com/office/drawing/2014/main" id="{2A21958D-89ED-4D72-80C3-DC9A3CD06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501007"/>
              <a:ext cx="2304256" cy="1566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kstvak 24">
              <a:extLst>
                <a:ext uri="{FF2B5EF4-FFF2-40B4-BE49-F238E27FC236}">
                  <a16:creationId xmlns:a16="http://schemas.microsoft.com/office/drawing/2014/main" id="{8649B724-84BE-40D6-9B05-FC0353EDFA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2080" y="3501008"/>
              <a:ext cx="1719808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nl-BE" sz="1400"/>
                <a:t>ANDERE SPORT?</a:t>
              </a:r>
            </a:p>
          </p:txBody>
        </p:sp>
      </p:grpSp>
      <p:pic>
        <p:nvPicPr>
          <p:cNvPr id="16" name="Picture 11" descr="http://blog.americanfeast.com/images/Onslow.jpg">
            <a:extLst>
              <a:ext uri="{FF2B5EF4-FFF2-40B4-BE49-F238E27FC236}">
                <a16:creationId xmlns:a16="http://schemas.microsoft.com/office/drawing/2014/main" id="{7CEF2B63-AF94-4570-881E-A8D06D67F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560" y="3473450"/>
            <a:ext cx="2087562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IJL-RECHTS 16">
            <a:extLst>
              <a:ext uri="{FF2B5EF4-FFF2-40B4-BE49-F238E27FC236}">
                <a16:creationId xmlns:a16="http://schemas.microsoft.com/office/drawing/2014/main" id="{522E4826-70D4-4411-8219-2A5E4D506269}"/>
              </a:ext>
            </a:extLst>
          </p:cNvPr>
          <p:cNvSpPr/>
          <p:nvPr/>
        </p:nvSpPr>
        <p:spPr>
          <a:xfrm rot="1495321">
            <a:off x="1895175" y="2850822"/>
            <a:ext cx="2078038" cy="317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8" name="PIJL-RECHTS 15">
            <a:extLst>
              <a:ext uri="{FF2B5EF4-FFF2-40B4-BE49-F238E27FC236}">
                <a16:creationId xmlns:a16="http://schemas.microsoft.com/office/drawing/2014/main" id="{D07DCA00-92A3-4872-AB24-1473D517CB46}"/>
              </a:ext>
            </a:extLst>
          </p:cNvPr>
          <p:cNvSpPr/>
          <p:nvPr/>
        </p:nvSpPr>
        <p:spPr>
          <a:xfrm rot="564149">
            <a:off x="1987907" y="2658330"/>
            <a:ext cx="4413507" cy="2660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9" name="PIJL-RECHTS 14">
            <a:extLst>
              <a:ext uri="{FF2B5EF4-FFF2-40B4-BE49-F238E27FC236}">
                <a16:creationId xmlns:a16="http://schemas.microsoft.com/office/drawing/2014/main" id="{9DB915CE-2F78-4FB4-8610-8501DFD769E3}"/>
              </a:ext>
            </a:extLst>
          </p:cNvPr>
          <p:cNvSpPr/>
          <p:nvPr/>
        </p:nvSpPr>
        <p:spPr>
          <a:xfrm flipV="1">
            <a:off x="2030797" y="1788052"/>
            <a:ext cx="2859249" cy="3381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0" name="PIJL-RECHTS 14">
            <a:extLst>
              <a:ext uri="{FF2B5EF4-FFF2-40B4-BE49-F238E27FC236}">
                <a16:creationId xmlns:a16="http://schemas.microsoft.com/office/drawing/2014/main" id="{7C2918C3-AC9B-43DF-A2F8-6405DF1BA378}"/>
              </a:ext>
            </a:extLst>
          </p:cNvPr>
          <p:cNvSpPr/>
          <p:nvPr/>
        </p:nvSpPr>
        <p:spPr>
          <a:xfrm rot="21007657" flipV="1">
            <a:off x="2025832" y="872817"/>
            <a:ext cx="4758106" cy="353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77156504-D885-4708-B638-45D6D48A03BF}"/>
              </a:ext>
            </a:extLst>
          </p:cNvPr>
          <p:cNvSpPr/>
          <p:nvPr/>
        </p:nvSpPr>
        <p:spPr>
          <a:xfrm>
            <a:off x="2952126" y="2028248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altLang="nl-BE" b="1" dirty="0"/>
              <a:t>DOEL??</a:t>
            </a:r>
          </a:p>
        </p:txBody>
      </p:sp>
      <p:sp>
        <p:nvSpPr>
          <p:cNvPr id="22" name="Vermenigvuldigen 31">
            <a:extLst>
              <a:ext uri="{FF2B5EF4-FFF2-40B4-BE49-F238E27FC236}">
                <a16:creationId xmlns:a16="http://schemas.microsoft.com/office/drawing/2014/main" id="{816697D7-29B8-4788-A32B-3EEE8A193539}"/>
              </a:ext>
            </a:extLst>
          </p:cNvPr>
          <p:cNvSpPr/>
          <p:nvPr/>
        </p:nvSpPr>
        <p:spPr>
          <a:xfrm>
            <a:off x="3266628" y="2904331"/>
            <a:ext cx="3527425" cy="2808287"/>
          </a:xfrm>
          <a:prstGeom prst="mathMultiply">
            <a:avLst>
              <a:gd name="adj1" fmla="val 936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4890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E67DAB-65E6-4050-B34B-B8711C6D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Groeien naar…?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15C9DE-CBA0-4410-899E-2298B9E9D9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 descr="http://blogsimages.skynet.be/images_v2/002/522/590/20100112/dyn007_original_303_398_pjpeg_2522590_d1f4096335d51d2ca31470f318d978be.jpg">
            <a:extLst>
              <a:ext uri="{FF2B5EF4-FFF2-40B4-BE49-F238E27FC236}">
                <a16:creationId xmlns:a16="http://schemas.microsoft.com/office/drawing/2014/main" id="{B79B6F96-7CEF-4091-BF38-47FE18CE3B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1736"/>
            <a:ext cx="719051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DD90094-9069-48EB-A8D4-AE1D75039448}"/>
              </a:ext>
            </a:extLst>
          </p:cNvPr>
          <p:cNvSpPr/>
          <p:nvPr/>
        </p:nvSpPr>
        <p:spPr>
          <a:xfrm>
            <a:off x="317603" y="2719387"/>
            <a:ext cx="91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altLang="nl-BE" dirty="0"/>
              <a:t>Profiel</a:t>
            </a:r>
          </a:p>
          <a:p>
            <a:pPr algn="ctr"/>
            <a:r>
              <a:rPr lang="nl-BE" altLang="nl-BE" dirty="0"/>
              <a:t>KIND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25812-BD4D-4B86-8A86-4290922FDDEE}"/>
              </a:ext>
            </a:extLst>
          </p:cNvPr>
          <p:cNvSpPr/>
          <p:nvPr/>
        </p:nvSpPr>
        <p:spPr>
          <a:xfrm>
            <a:off x="1395413" y="2245561"/>
            <a:ext cx="3743325" cy="172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/>
          </a:p>
        </p:txBody>
      </p:sp>
      <p:sp>
        <p:nvSpPr>
          <p:cNvPr id="10" name="PIJL-RECHTS 16">
            <a:extLst>
              <a:ext uri="{FF2B5EF4-FFF2-40B4-BE49-F238E27FC236}">
                <a16:creationId xmlns:a16="http://schemas.microsoft.com/office/drawing/2014/main" id="{0AB6FB23-4C07-4A4A-B07D-64D77E422406}"/>
              </a:ext>
            </a:extLst>
          </p:cNvPr>
          <p:cNvSpPr/>
          <p:nvPr/>
        </p:nvSpPr>
        <p:spPr>
          <a:xfrm rot="804292">
            <a:off x="5038339" y="2283291"/>
            <a:ext cx="1101725" cy="319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1" name="PIJL-RECHTS 16">
            <a:extLst>
              <a:ext uri="{FF2B5EF4-FFF2-40B4-BE49-F238E27FC236}">
                <a16:creationId xmlns:a16="http://schemas.microsoft.com/office/drawing/2014/main" id="{CDC4F02D-1342-4EC6-AD82-C14C54B32889}"/>
              </a:ext>
            </a:extLst>
          </p:cNvPr>
          <p:cNvSpPr/>
          <p:nvPr/>
        </p:nvSpPr>
        <p:spPr>
          <a:xfrm rot="21217585">
            <a:off x="5074268" y="2148596"/>
            <a:ext cx="1101725" cy="319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2" name="PIJL-RECHTS 16">
            <a:extLst>
              <a:ext uri="{FF2B5EF4-FFF2-40B4-BE49-F238E27FC236}">
                <a16:creationId xmlns:a16="http://schemas.microsoft.com/office/drawing/2014/main" id="{99C2209B-1417-4DC8-A0AF-B6EACFF0D431}"/>
              </a:ext>
            </a:extLst>
          </p:cNvPr>
          <p:cNvSpPr/>
          <p:nvPr/>
        </p:nvSpPr>
        <p:spPr>
          <a:xfrm rot="20130744">
            <a:off x="5028602" y="1948460"/>
            <a:ext cx="1101725" cy="319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3" name="PIJL-RECHTS 16">
            <a:extLst>
              <a:ext uri="{FF2B5EF4-FFF2-40B4-BE49-F238E27FC236}">
                <a16:creationId xmlns:a16="http://schemas.microsoft.com/office/drawing/2014/main" id="{CE1F5038-AB38-4214-B04C-0A11DCF357B5}"/>
              </a:ext>
            </a:extLst>
          </p:cNvPr>
          <p:cNvSpPr/>
          <p:nvPr/>
        </p:nvSpPr>
        <p:spPr>
          <a:xfrm rot="1789187">
            <a:off x="5026022" y="2459056"/>
            <a:ext cx="1101725" cy="3190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14" name="Picture 8" descr="http://1.nieuwsbladcdn.be/Assets/Images_Upload/2012/06/24/03354180.jpg.h380.jpg.568.jpg">
            <a:extLst>
              <a:ext uri="{FF2B5EF4-FFF2-40B4-BE49-F238E27FC236}">
                <a16:creationId xmlns:a16="http://schemas.microsoft.com/office/drawing/2014/main" id="{06D45822-452A-43F2-A72E-F86F5195B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300" y="1154108"/>
            <a:ext cx="10795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frederik\FREDERIK BROCHE\TOPSPORTSCHOOL\ADMINISTRATIE\2011-2012 ALLERLEI\MEMORIAL PETER HARINCK\achtergrondfoto 5 folder.jpg">
            <a:extLst>
              <a:ext uri="{FF2B5EF4-FFF2-40B4-BE49-F238E27FC236}">
                <a16:creationId xmlns:a16="http://schemas.microsoft.com/office/drawing/2014/main" id="{C69A497C-3578-4211-AD35-0D81F1E75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12" y="712786"/>
            <a:ext cx="11191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s8.gva.be/ahimgpath/assets_img_gvl/2012/05/22/2253031/wielerbond-plant-olympisch-dossier-voor-tweede-mountainbike-plaats-id2977890-1000x800-n.jpg">
            <a:hlinkClick r:id="rId5"/>
            <a:extLst>
              <a:ext uri="{FF2B5EF4-FFF2-40B4-BE49-F238E27FC236}">
                <a16:creationId xmlns:a16="http://schemas.microsoft.com/office/drawing/2014/main" id="{BFA391EB-0BE1-4F1B-BF55-81162397E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1965316"/>
            <a:ext cx="11160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http://s8.hbvl.be/ahimgpath/assets_img_gvl/2009/01/10/401282/wietse-bosmans-belgisch-kampioen-bij-junioren-id14040-1000x800-n.jpg">
            <a:extLst>
              <a:ext uri="{FF2B5EF4-FFF2-40B4-BE49-F238E27FC236}">
                <a16:creationId xmlns:a16="http://schemas.microsoft.com/office/drawing/2014/main" id="{CC005324-DC80-495B-9FDE-3C1C1C4C5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766221"/>
            <a:ext cx="7921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http://s1.gva.be/ahimgpath/assets_img_gva/2009/04/21/449694/nieuwe-wielertoeristenclub-wtc-team-spirit-id586053-620x400.jpg">
            <a:extLst>
              <a:ext uri="{FF2B5EF4-FFF2-40B4-BE49-F238E27FC236}">
                <a16:creationId xmlns:a16="http://schemas.microsoft.com/office/drawing/2014/main" id="{F0B8278B-4EB6-4E32-A5C7-6C013E082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606" y="2909892"/>
            <a:ext cx="1340006" cy="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451D247A-953C-4292-A94C-AB79828F2389}"/>
              </a:ext>
            </a:extLst>
          </p:cNvPr>
          <p:cNvSpPr/>
          <p:nvPr/>
        </p:nvSpPr>
        <p:spPr>
          <a:xfrm>
            <a:off x="2145350" y="268604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dirty="0"/>
              <a:t> Gezonde levensstijl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dirty="0"/>
              <a:t> </a:t>
            </a:r>
            <a:r>
              <a:rPr lang="nl-BE" altLang="nl-BE" dirty="0" err="1"/>
              <a:t>Lifetime</a:t>
            </a:r>
            <a:r>
              <a:rPr lang="nl-BE" altLang="nl-BE" dirty="0"/>
              <a:t> sportbeoefening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dirty="0"/>
              <a:t> Optimale ontplooiing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altLang="nl-BE" dirty="0"/>
              <a:t> Juiste prikkel op het juiste moment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altLang="nl-BE" dirty="0"/>
              <a:t> Kansen ‘gaaf’ houden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BF282141-CEBA-4099-84E7-A496C6238B99}"/>
              </a:ext>
            </a:extLst>
          </p:cNvPr>
          <p:cNvSpPr/>
          <p:nvPr/>
        </p:nvSpPr>
        <p:spPr>
          <a:xfrm>
            <a:off x="2158050" y="401379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altLang="nl-BE"/>
              <a:t>WINDOWS OF OPPORTUNITY</a:t>
            </a:r>
          </a:p>
          <a:p>
            <a:r>
              <a:rPr lang="nl-BE" altLang="nl-BE"/>
              <a:t>Bewegingsgevoelige periodes afhankelijk van (biologische) leeftijd</a:t>
            </a:r>
            <a:endParaRPr lang="nl-BE" altLang="nl-BE" dirty="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9AFF60A8-6B97-4D62-9836-0085DC743CB3}"/>
              </a:ext>
            </a:extLst>
          </p:cNvPr>
          <p:cNvSpPr/>
          <p:nvPr/>
        </p:nvSpPr>
        <p:spPr>
          <a:xfrm>
            <a:off x="2305050" y="3536947"/>
            <a:ext cx="4033838" cy="6477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/>
          </a:p>
        </p:txBody>
      </p:sp>
      <p:sp>
        <p:nvSpPr>
          <p:cNvPr id="24" name="Linkeraccolade 23">
            <a:extLst>
              <a:ext uri="{FF2B5EF4-FFF2-40B4-BE49-F238E27FC236}">
                <a16:creationId xmlns:a16="http://schemas.microsoft.com/office/drawing/2014/main" id="{74E7D0F0-871A-4D6E-9624-1D56600A6071}"/>
              </a:ext>
            </a:extLst>
          </p:cNvPr>
          <p:cNvSpPr/>
          <p:nvPr/>
        </p:nvSpPr>
        <p:spPr>
          <a:xfrm rot="16200000">
            <a:off x="3267988" y="922898"/>
            <a:ext cx="172204" cy="3311525"/>
          </a:xfrm>
          <a:prstGeom prst="leftBrace">
            <a:avLst>
              <a:gd name="adj1" fmla="val 170286"/>
              <a:gd name="adj2" fmla="val 504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672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DCB97-19C7-47BF-B6AF-96E9E7624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Fysieke groei: gestaltetoename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BB12166-E68C-4FED-B16D-189B03D946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</a:t>
            </a:fld>
            <a:endParaRPr lang="en-US"/>
          </a:p>
        </p:txBody>
      </p:sp>
      <p:pic>
        <p:nvPicPr>
          <p:cNvPr id="5" name="Afbeelding 6" descr="Fysieke groei - gestaltetoename - zonder titel.jpg">
            <a:extLst>
              <a:ext uri="{FF2B5EF4-FFF2-40B4-BE49-F238E27FC236}">
                <a16:creationId xmlns:a16="http://schemas.microsoft.com/office/drawing/2014/main" id="{E9EA2EDA-34AA-48A6-9AFC-2180332B0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8" b="4869"/>
          <a:stretch>
            <a:fillRect/>
          </a:stretch>
        </p:blipFill>
        <p:spPr bwMode="auto">
          <a:xfrm>
            <a:off x="1699524" y="1063625"/>
            <a:ext cx="5744951" cy="409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34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EEBC0-3CF5-43CC-8AC3-EB229B753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993776"/>
          </a:xfrm>
        </p:spPr>
        <p:txBody>
          <a:bodyPr>
            <a:normAutofit fontScale="90000"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Fysieke groei: ontwikkeling basisparameters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E2C67B-7254-4BEF-9755-ECC47F639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7</a:t>
            </a:fld>
            <a:endParaRPr lang="en-US"/>
          </a:p>
        </p:txBody>
      </p:sp>
      <p:pic>
        <p:nvPicPr>
          <p:cNvPr id="5" name="Afbeelding 3" descr="Fysieke groei - overzicht basisparameters I.jpg">
            <a:extLst>
              <a:ext uri="{FF2B5EF4-FFF2-40B4-BE49-F238E27FC236}">
                <a16:creationId xmlns:a16="http://schemas.microsoft.com/office/drawing/2014/main" id="{F2B2FCA5-EFDC-4B84-91B6-79D63C732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0"/>
          <a:stretch>
            <a:fillRect/>
          </a:stretch>
        </p:blipFill>
        <p:spPr bwMode="auto">
          <a:xfrm>
            <a:off x="2128354" y="1193801"/>
            <a:ext cx="5339246" cy="393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37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375201E-9EA9-40DB-AC2E-9545364F57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8</a:t>
            </a:fld>
            <a:endParaRPr lang="en-US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8730D6C9-D025-4665-8598-995D44AF9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1524000" y="114299"/>
            <a:ext cx="6667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757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AD9F1D-6C59-4FFF-ABC3-E01CADF3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Kalenderleeftijd - biologische leeftijd!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FFEB6B-3E76-4529-A5B3-69B9F15B3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200151"/>
            <a:ext cx="4114800" cy="27241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Tot 2 jaar verschil tussen Kalender -en biologische leeftijd!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Aangepaste trainingsprikkels volgens BIOLOGISCHE leeftijd!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Bijhouden groeicurve </a:t>
            </a:r>
          </a:p>
          <a:p>
            <a:r>
              <a:rPr lang="nl-BE" altLang="nl-BE" sz="1800" dirty="0"/>
              <a:t>	(meting/2 maand)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Durven differentiëren in het belang van iedereen!!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666691-7746-4BB7-BC14-20D311243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9</a:t>
            </a:fld>
            <a:endParaRPr lang="en-US"/>
          </a:p>
        </p:txBody>
      </p:sp>
      <p:pic>
        <p:nvPicPr>
          <p:cNvPr id="5" name="Afbeelding 4" descr="Foto-mxfotorama-be.jpg">
            <a:extLst>
              <a:ext uri="{FF2B5EF4-FFF2-40B4-BE49-F238E27FC236}">
                <a16:creationId xmlns:a16="http://schemas.microsoft.com/office/drawing/2014/main" id="{806446D0-1C62-473E-8DB7-794E621D4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65136"/>
            <a:ext cx="3594100" cy="239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94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B1B8D-89B0-4C7E-8455-A02664874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Fysieke ontwikkeling kinderen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124A229-0D69-42F2-94FE-BC775CE86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10</a:t>
            </a:fld>
            <a:endParaRPr lang="en-US"/>
          </a:p>
        </p:txBody>
      </p:sp>
      <p:pic>
        <p:nvPicPr>
          <p:cNvPr id="5" name="Tijdelijke aanduiding voor inhoud 4" descr="puff5.png">
            <a:extLst>
              <a:ext uri="{FF2B5EF4-FFF2-40B4-BE49-F238E27FC236}">
                <a16:creationId xmlns:a16="http://schemas.microsoft.com/office/drawing/2014/main" id="{BD7E143E-9630-4B2A-A18C-3995229DB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932" y="1922450"/>
            <a:ext cx="1226186" cy="26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oelichting met afgeronde rechthoek 8">
            <a:extLst>
              <a:ext uri="{FF2B5EF4-FFF2-40B4-BE49-F238E27FC236}">
                <a16:creationId xmlns:a16="http://schemas.microsoft.com/office/drawing/2014/main" id="{B6B7D418-B5B3-4A02-933E-AD10BC5D3665}"/>
              </a:ext>
            </a:extLst>
          </p:cNvPr>
          <p:cNvSpPr/>
          <p:nvPr/>
        </p:nvSpPr>
        <p:spPr>
          <a:xfrm>
            <a:off x="2951956" y="1166026"/>
            <a:ext cx="2376488" cy="1943100"/>
          </a:xfrm>
          <a:prstGeom prst="wedgeRoundRectCallout">
            <a:avLst>
              <a:gd name="adj1" fmla="val -59687"/>
              <a:gd name="adj2" fmla="val 727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Tekstvak 4">
            <a:extLst>
              <a:ext uri="{FF2B5EF4-FFF2-40B4-BE49-F238E27FC236}">
                <a16:creationId xmlns:a16="http://schemas.microsoft.com/office/drawing/2014/main" id="{8D25182C-EA0D-425E-BAA4-76BFC78F8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169201"/>
            <a:ext cx="1871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 dirty="0">
                <a:solidFill>
                  <a:srgbClr val="00B0F0"/>
                </a:solidFill>
              </a:rPr>
              <a:t>K.L.U.S.</a:t>
            </a:r>
          </a:p>
        </p:txBody>
      </p:sp>
      <p:sp>
        <p:nvSpPr>
          <p:cNvPr id="9" name="Tekstvak 5">
            <a:extLst>
              <a:ext uri="{FF2B5EF4-FFF2-40B4-BE49-F238E27FC236}">
                <a16:creationId xmlns:a16="http://schemas.microsoft.com/office/drawing/2014/main" id="{4481F8A2-6C53-465D-A6AC-7E4597DFD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762" y="1631163"/>
            <a:ext cx="1727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dirty="0"/>
              <a:t>Kracht</a:t>
            </a:r>
          </a:p>
          <a:p>
            <a:pPr eaLnBrk="1" hangingPunct="1"/>
            <a:r>
              <a:rPr lang="nl-BE" altLang="nl-BE" dirty="0"/>
              <a:t>Lenigheid</a:t>
            </a:r>
          </a:p>
          <a:p>
            <a:pPr eaLnBrk="1" hangingPunct="1"/>
            <a:r>
              <a:rPr lang="nl-BE" altLang="nl-BE" dirty="0"/>
              <a:t>Uithouding</a:t>
            </a:r>
          </a:p>
          <a:p>
            <a:pPr eaLnBrk="1" hangingPunct="1"/>
            <a:r>
              <a:rPr lang="nl-BE" altLang="nl-BE" dirty="0"/>
              <a:t>Snelheid</a:t>
            </a:r>
          </a:p>
          <a:p>
            <a:pPr eaLnBrk="1" hangingPunct="1"/>
            <a:endParaRPr lang="nl-BE" altLang="nl-BE" dirty="0"/>
          </a:p>
        </p:txBody>
      </p:sp>
      <p:sp>
        <p:nvSpPr>
          <p:cNvPr id="12" name="Toelichting met afgeronde rechthoek 9">
            <a:extLst>
              <a:ext uri="{FF2B5EF4-FFF2-40B4-BE49-F238E27FC236}">
                <a16:creationId xmlns:a16="http://schemas.microsoft.com/office/drawing/2014/main" id="{6166021B-A00A-4BBB-A334-B9076472A638}"/>
              </a:ext>
            </a:extLst>
          </p:cNvPr>
          <p:cNvSpPr/>
          <p:nvPr/>
        </p:nvSpPr>
        <p:spPr>
          <a:xfrm>
            <a:off x="3729037" y="3367087"/>
            <a:ext cx="2879725" cy="1008063"/>
          </a:xfrm>
          <a:prstGeom prst="wedgeRoundRectCallout">
            <a:avLst>
              <a:gd name="adj1" fmla="val -84109"/>
              <a:gd name="adj2" fmla="val -1325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BE" altLang="nl-BE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Coördinatie/techniek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nl-BE" altLang="nl-BE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nl-BE" altLang="nl-B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65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283C4-F1AC-4491-975D-EDD3BBEF9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Kracht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2F0DB7-68EE-4ACC-A768-2A93927F7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400" dirty="0"/>
              <a:t>= eigenschap van de spier om uitwendige weerstand te overwinnen</a:t>
            </a:r>
          </a:p>
          <a:p>
            <a:endParaRPr lang="nl-BE" altLang="nl-BE" sz="2400" dirty="0"/>
          </a:p>
          <a:p>
            <a:pPr marL="0" indent="0">
              <a:buNone/>
            </a:pPr>
            <a:r>
              <a:rPr lang="nl-BE" altLang="nl-BE" sz="2400" dirty="0"/>
              <a:t>Gevoelige periode (link met biologische leeftijd!):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/>
              <a:t> meisjes: na 1</a:t>
            </a:r>
            <a:r>
              <a:rPr lang="nl-BE" altLang="nl-BE" sz="2400" baseline="30000" dirty="0"/>
              <a:t>e</a:t>
            </a:r>
            <a:r>
              <a:rPr lang="nl-BE" altLang="nl-BE" sz="2400" dirty="0"/>
              <a:t> menstruatie / na PWV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/>
              <a:t> Jongens: 1 a 1,5j na PHV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34E137F-8137-405A-B6D7-3A2C2BFDA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21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FB3403-C1D2-42DE-A696-53690CC49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Lenigheid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CD2579-A8A6-421E-AC81-3891FA82D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24150"/>
          </a:xfrm>
        </p:spPr>
        <p:txBody>
          <a:bodyPr/>
          <a:lstStyle/>
          <a:p>
            <a:pPr marL="0" indent="0">
              <a:buNone/>
            </a:pPr>
            <a:r>
              <a:rPr lang="nl-BE" altLang="nl-BE" sz="1400" dirty="0"/>
              <a:t>= eigenschap om beweging met zo groot mogelijk amplitude uit te voeren</a:t>
            </a:r>
          </a:p>
          <a:p>
            <a:pPr marL="0" indent="0">
              <a:buNone/>
            </a:pPr>
            <a:r>
              <a:rPr lang="nl-BE" altLang="nl-BE" sz="1400" dirty="0"/>
              <a:t> </a:t>
            </a:r>
          </a:p>
          <a:p>
            <a:pPr marL="0" indent="0">
              <a:buNone/>
            </a:pPr>
            <a:r>
              <a:rPr lang="nl-BE" altLang="nl-BE" sz="1400" dirty="0"/>
              <a:t>Gevoelige periode: </a:t>
            </a:r>
          </a:p>
          <a:p>
            <a:pPr marL="0" indent="0">
              <a:buNone/>
            </a:pPr>
            <a:r>
              <a:rPr lang="nl-BE" altLang="nl-BE" sz="1400" dirty="0"/>
              <a:t>meisjes/jongens: 6-10 jaar</a:t>
            </a:r>
          </a:p>
          <a:p>
            <a:pPr marL="0" indent="0">
              <a:buNone/>
            </a:pPr>
            <a:r>
              <a:rPr lang="nl-BE" altLang="nl-BE" sz="1400" dirty="0"/>
              <a:t>Aandacht tijdens groei! (en erna)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sz="1400" dirty="0"/>
          </a:p>
          <a:p>
            <a:pPr marL="0" indent="0">
              <a:buNone/>
            </a:pPr>
            <a:r>
              <a:rPr lang="nl-BE" altLang="nl-BE" sz="1400" dirty="0"/>
              <a:t>Wielrenners ~ lenigheid ??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BD3F59-18A1-49F8-85EB-92F05A8AF7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12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A5AE178-82EB-4C4B-87D5-D6EE79AFD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3308093" y="2233614"/>
            <a:ext cx="4915414" cy="227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005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72991-98F1-44D2-B143-D1B1FFC9D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Uithouding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CEFCB8-CB1F-4346-97AC-29FD779B4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2000" dirty="0"/>
              <a:t>= eigenschap om inspanning zo lang mogelijk vol te houden</a:t>
            </a:r>
          </a:p>
          <a:p>
            <a:endParaRPr lang="nl-BE" altLang="nl-BE" sz="2000" dirty="0"/>
          </a:p>
          <a:p>
            <a:r>
              <a:rPr lang="nl-BE" altLang="nl-BE" sz="2000" dirty="0"/>
              <a:t>Gevoelige periode (link met biologische leeftijd!): </a:t>
            </a:r>
          </a:p>
          <a:p>
            <a:r>
              <a:rPr lang="nl-BE" altLang="nl-BE" sz="2000" dirty="0"/>
              <a:t>Vanaf PHV - gestaag opbouwen van uithoudingsprikkels</a:t>
            </a:r>
            <a:endParaRPr lang="nl-BE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2589B58-A619-447F-A450-D5BF75966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13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81C246C-EE53-4AE0-B070-196E3DA8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1739900" y="2938463"/>
            <a:ext cx="4140200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063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9634C4-F923-4FFD-92B5-E87A02559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Snelheid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B3B3C4-F3A5-4531-AF00-F4BCF128A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1600" dirty="0"/>
              <a:t>= eigenschap om bewegingen snel (in zo kort mogelijke tijd) uit te voeren</a:t>
            </a:r>
          </a:p>
          <a:p>
            <a:endParaRPr lang="nl-BE" altLang="nl-BE" sz="1600" dirty="0"/>
          </a:p>
          <a:p>
            <a:r>
              <a:rPr lang="nl-BE" altLang="nl-BE" sz="1600" dirty="0"/>
              <a:t>Gevoelige periode</a:t>
            </a:r>
          </a:p>
          <a:p>
            <a:r>
              <a:rPr lang="nl-BE" altLang="nl-BE" sz="1600" dirty="0"/>
              <a:t>1. Wendbaarheid en snelheid (&lt;5sec) (&gt;</a:t>
            </a:r>
            <a:r>
              <a:rPr lang="nl-BE" altLang="nl-BE" sz="1600" dirty="0" err="1"/>
              <a:t>behendiheid</a:t>
            </a:r>
            <a:r>
              <a:rPr lang="nl-BE" altLang="nl-BE" sz="1600" dirty="0"/>
              <a:t>!)</a:t>
            </a:r>
          </a:p>
          <a:p>
            <a:pPr>
              <a:buFontTx/>
              <a:buChar char="-"/>
            </a:pPr>
            <a:r>
              <a:rPr lang="nl-BE" altLang="nl-BE" sz="1600" dirty="0"/>
              <a:t> Meisjes: 6-8 jaar  -  Jongens: 7-9 jaar</a:t>
            </a:r>
          </a:p>
          <a:p>
            <a:endParaRPr lang="nl-BE" altLang="nl-BE" sz="1600" dirty="0"/>
          </a:p>
          <a:p>
            <a:r>
              <a:rPr lang="nl-BE" altLang="nl-BE" sz="1600" dirty="0"/>
              <a:t>2. </a:t>
            </a:r>
            <a:r>
              <a:rPr lang="nl-BE" altLang="nl-BE" sz="1600" dirty="0" err="1"/>
              <a:t>Anaëroob-alactisch</a:t>
            </a:r>
            <a:r>
              <a:rPr lang="nl-BE" altLang="nl-BE" sz="1600" dirty="0"/>
              <a:t> systeem (5-15 sec)</a:t>
            </a:r>
          </a:p>
          <a:p>
            <a:pPr>
              <a:buFontTx/>
              <a:buChar char="-"/>
            </a:pPr>
            <a:r>
              <a:rPr lang="nl-BE" altLang="nl-BE" sz="1600" dirty="0"/>
              <a:t> Meisjes11-13 jaar  -  Jongens 13-16 jaar</a:t>
            </a:r>
            <a:endParaRPr lang="nl-BE" sz="16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ACFAE8-38B8-47C9-8802-3C3CF338F1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14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78124FE-F4E4-4109-A874-F66FCFAA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4838700" y="2459037"/>
            <a:ext cx="4140200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35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BB6055-A61A-4660-9008-46D8F072C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Coördinatie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F86C5A-D25E-402B-884D-2F74ACD95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825749"/>
          </a:xfrm>
        </p:spPr>
        <p:txBody>
          <a:bodyPr/>
          <a:lstStyle/>
          <a:p>
            <a:r>
              <a:rPr lang="nl-BE" altLang="nl-BE" sz="1800" dirty="0"/>
              <a:t>= samenwerking tussen zenuwstelsel en spierstelsel om bewegingen optimaal uit te voeren</a:t>
            </a:r>
          </a:p>
          <a:p>
            <a:endParaRPr lang="nl-BE" altLang="nl-BE" sz="1800" dirty="0"/>
          </a:p>
          <a:p>
            <a:r>
              <a:rPr lang="nl-BE" altLang="nl-BE" sz="1800" dirty="0"/>
              <a:t>Gevoelige periode: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 meisjes/jongens: 8-11 jaar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800" dirty="0"/>
              <a:t> Jongens: 9-12 jaar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sz="1800" dirty="0"/>
          </a:p>
          <a:p>
            <a:r>
              <a:rPr lang="nl-BE" altLang="nl-BE" sz="1800" dirty="0"/>
              <a:t>Richtlijn </a:t>
            </a:r>
            <a:r>
              <a:rPr lang="nl-BE" altLang="nl-BE" sz="1800" dirty="0">
                <a:sym typeface="Wingdings" panose="05000000000000000000" pitchFamily="2" charset="2"/>
              </a:rPr>
              <a:t> </a:t>
            </a:r>
            <a:r>
              <a:rPr lang="nl-BE" altLang="nl-BE" sz="1800" dirty="0"/>
              <a:t>Net vóór groeispurt</a:t>
            </a:r>
            <a:endParaRPr lang="nl-BE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DFF1F69-2CA4-43BF-A0EF-206B6DDA45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15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C6631C9-CC5A-4ABA-9593-DA46D9661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4241800" y="2058987"/>
            <a:ext cx="4544956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97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E7F6C92-5211-48DF-BF07-542FE6E88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16</a:t>
            </a:fld>
            <a:endParaRPr lang="en-US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2F10E712-90B4-4DCE-822E-55E9D3C4F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01"/>
          <a:stretch>
            <a:fillRect/>
          </a:stretch>
        </p:blipFill>
        <p:spPr bwMode="auto">
          <a:xfrm>
            <a:off x="1397000" y="22224"/>
            <a:ext cx="68453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27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31C607-7F2E-45E7-889E-21CF5F6620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17</a:t>
            </a:fld>
            <a:endParaRPr lang="en-US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B9680E3A-CAA0-43B1-97A4-3313E4497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28"/>
          <a:stretch>
            <a:fillRect/>
          </a:stretch>
        </p:blipFill>
        <p:spPr bwMode="auto">
          <a:xfrm>
            <a:off x="457200" y="-539774"/>
            <a:ext cx="8369300" cy="1885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2">
            <a:extLst>
              <a:ext uri="{FF2B5EF4-FFF2-40B4-BE49-F238E27FC236}">
                <a16:creationId xmlns:a16="http://schemas.microsoft.com/office/drawing/2014/main" id="{FA981834-0C46-4224-BAC5-67D969157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74" b="12013"/>
          <a:stretch>
            <a:fillRect/>
          </a:stretch>
        </p:blipFill>
        <p:spPr bwMode="auto">
          <a:xfrm>
            <a:off x="457200" y="4121662"/>
            <a:ext cx="8369300" cy="197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3">
            <a:extLst>
              <a:ext uri="{FF2B5EF4-FFF2-40B4-BE49-F238E27FC236}">
                <a16:creationId xmlns:a16="http://schemas.microsoft.com/office/drawing/2014/main" id="{0B602D84-6E09-4942-855B-ADDF805EF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3" b="49274"/>
          <a:stretch>
            <a:fillRect/>
          </a:stretch>
        </p:blipFill>
        <p:spPr bwMode="auto">
          <a:xfrm>
            <a:off x="457200" y="2969218"/>
            <a:ext cx="8369300" cy="897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ep 4">
            <a:extLst>
              <a:ext uri="{FF2B5EF4-FFF2-40B4-BE49-F238E27FC236}">
                <a16:creationId xmlns:a16="http://schemas.microsoft.com/office/drawing/2014/main" id="{AA3C9F5F-C8AC-4D24-816C-8A5E8FEFE5D5}"/>
              </a:ext>
            </a:extLst>
          </p:cNvPr>
          <p:cNvGrpSpPr>
            <a:grpSpLocks/>
          </p:cNvGrpSpPr>
          <p:nvPr/>
        </p:nvGrpSpPr>
        <p:grpSpPr bwMode="auto">
          <a:xfrm>
            <a:off x="2652712" y="2597385"/>
            <a:ext cx="725049" cy="434763"/>
            <a:chOff x="611560" y="1024558"/>
            <a:chExt cx="1296144" cy="1905025"/>
          </a:xfrm>
        </p:grpSpPr>
        <p:pic>
          <p:nvPicPr>
            <p:cNvPr id="9" name="Picture 4" descr="http://static2.stuff.co.nz/1241182329/687/2379687.jpg">
              <a:extLst>
                <a:ext uri="{FF2B5EF4-FFF2-40B4-BE49-F238E27FC236}">
                  <a16:creationId xmlns:a16="http://schemas.microsoft.com/office/drawing/2014/main" id="{56C5595C-8C0B-43C9-957C-B3F0DD202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942" b="12926"/>
            <a:stretch>
              <a:fillRect/>
            </a:stretch>
          </p:blipFill>
          <p:spPr bwMode="auto">
            <a:xfrm>
              <a:off x="611560" y="1024558"/>
              <a:ext cx="1296144" cy="1856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kstvak 7">
              <a:extLst>
                <a:ext uri="{FF2B5EF4-FFF2-40B4-BE49-F238E27FC236}">
                  <a16:creationId xmlns:a16="http://schemas.microsoft.com/office/drawing/2014/main" id="{12513404-3DF3-44AC-971F-621B58A8D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2532859"/>
              <a:ext cx="1296144" cy="396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b="1" u="sng"/>
                <a:t>Micro’s</a:t>
              </a:r>
            </a:p>
          </p:txBody>
        </p:sp>
      </p:grpSp>
      <p:grpSp>
        <p:nvGrpSpPr>
          <p:cNvPr id="11" name="Groep 13">
            <a:extLst>
              <a:ext uri="{FF2B5EF4-FFF2-40B4-BE49-F238E27FC236}">
                <a16:creationId xmlns:a16="http://schemas.microsoft.com/office/drawing/2014/main" id="{CA755DF8-9A25-414D-BF93-8CA29DD81B19}"/>
              </a:ext>
            </a:extLst>
          </p:cNvPr>
          <p:cNvGrpSpPr>
            <a:grpSpLocks/>
          </p:cNvGrpSpPr>
          <p:nvPr/>
        </p:nvGrpSpPr>
        <p:grpSpPr bwMode="auto">
          <a:xfrm>
            <a:off x="3660775" y="2597385"/>
            <a:ext cx="989496" cy="434763"/>
            <a:chOff x="3087213" y="1988840"/>
            <a:chExt cx="1080120" cy="1182325"/>
          </a:xfrm>
        </p:grpSpPr>
        <p:pic>
          <p:nvPicPr>
            <p:cNvPr id="12" name="Picture 2" descr="http://blogsimages.skynet.be/images_v2/002/522/590/20100112/dyn007_original_303_398_pjpeg_2522590_d1f4096335d51d2ca31470f318d978be.jpg">
              <a:extLst>
                <a:ext uri="{FF2B5EF4-FFF2-40B4-BE49-F238E27FC236}">
                  <a16:creationId xmlns:a16="http://schemas.microsoft.com/office/drawing/2014/main" id="{83E6E8B7-1D46-46D1-82FB-62B1A99DB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82"/>
            <a:stretch>
              <a:fillRect/>
            </a:stretch>
          </p:blipFill>
          <p:spPr bwMode="auto">
            <a:xfrm>
              <a:off x="3131841" y="1988840"/>
              <a:ext cx="1035492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3E79CE4C-74A1-4E73-8E03-BC8A11EA0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7213" y="2924944"/>
              <a:ext cx="1080119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b="1" u="sng"/>
                <a:t>Miniemen</a:t>
              </a:r>
            </a:p>
          </p:txBody>
        </p:sp>
      </p:grpSp>
      <p:grpSp>
        <p:nvGrpSpPr>
          <p:cNvPr id="14" name="Groep 14">
            <a:extLst>
              <a:ext uri="{FF2B5EF4-FFF2-40B4-BE49-F238E27FC236}">
                <a16:creationId xmlns:a16="http://schemas.microsoft.com/office/drawing/2014/main" id="{72F2668D-60FC-4B2C-9CDB-1911D4943EEE}"/>
              </a:ext>
            </a:extLst>
          </p:cNvPr>
          <p:cNvGrpSpPr>
            <a:grpSpLocks/>
          </p:cNvGrpSpPr>
          <p:nvPr/>
        </p:nvGrpSpPr>
        <p:grpSpPr bwMode="auto">
          <a:xfrm>
            <a:off x="5029199" y="2588358"/>
            <a:ext cx="790433" cy="429504"/>
            <a:chOff x="323528" y="3284985"/>
            <a:chExt cx="1885300" cy="1824881"/>
          </a:xfrm>
        </p:grpSpPr>
        <p:pic>
          <p:nvPicPr>
            <p:cNvPr id="15" name="Picture 6" descr="http://www.internetgazet.be/afb/groot/jorre-peeters-in-bk-cyclocross-aspiranten.jpg">
              <a:extLst>
                <a:ext uri="{FF2B5EF4-FFF2-40B4-BE49-F238E27FC236}">
                  <a16:creationId xmlns:a16="http://schemas.microsoft.com/office/drawing/2014/main" id="{D56277DC-9C93-4F2E-86EC-042D677258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67"/>
            <a:stretch>
              <a:fillRect/>
            </a:stretch>
          </p:blipFill>
          <p:spPr bwMode="auto">
            <a:xfrm>
              <a:off x="323528" y="3284985"/>
              <a:ext cx="1728192" cy="18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kstvak 16">
              <a:extLst>
                <a:ext uri="{FF2B5EF4-FFF2-40B4-BE49-F238E27FC236}">
                  <a16:creationId xmlns:a16="http://schemas.microsoft.com/office/drawing/2014/main" id="{C20DE90C-3211-408D-A803-C849CA22C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28" y="4725146"/>
              <a:ext cx="1885300" cy="38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b="1" u="sng"/>
                <a:t>Aspiranten</a:t>
              </a:r>
            </a:p>
          </p:txBody>
        </p:sp>
      </p:grpSp>
      <p:grpSp>
        <p:nvGrpSpPr>
          <p:cNvPr id="17" name="Groep 21">
            <a:extLst>
              <a:ext uri="{FF2B5EF4-FFF2-40B4-BE49-F238E27FC236}">
                <a16:creationId xmlns:a16="http://schemas.microsoft.com/office/drawing/2014/main" id="{76C1D097-E718-4C1A-BEA1-E88488A83678}"/>
              </a:ext>
            </a:extLst>
          </p:cNvPr>
          <p:cNvGrpSpPr>
            <a:grpSpLocks/>
          </p:cNvGrpSpPr>
          <p:nvPr/>
        </p:nvGrpSpPr>
        <p:grpSpPr bwMode="auto">
          <a:xfrm>
            <a:off x="5892801" y="2606415"/>
            <a:ext cx="922658" cy="440022"/>
            <a:chOff x="5436096" y="2304613"/>
            <a:chExt cx="1008113" cy="1196395"/>
          </a:xfrm>
        </p:grpSpPr>
        <p:pic>
          <p:nvPicPr>
            <p:cNvPr id="18" name="Picture 2" descr="http://aejo.smugmug.com/photos/34635054-L.jpg">
              <a:extLst>
                <a:ext uri="{FF2B5EF4-FFF2-40B4-BE49-F238E27FC236}">
                  <a16:creationId xmlns:a16="http://schemas.microsoft.com/office/drawing/2014/main" id="{14636E35-A2A2-4F20-A56C-51F72EB07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2304613"/>
              <a:ext cx="648072" cy="112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CC26D2D7-44AC-45C5-A01B-CAF77819C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6096" y="3254787"/>
              <a:ext cx="1008113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b="1" u="sng"/>
                <a:t>Nieuwelingen</a:t>
              </a:r>
            </a:p>
          </p:txBody>
        </p:sp>
      </p:grpSp>
      <p:grpSp>
        <p:nvGrpSpPr>
          <p:cNvPr id="20" name="Groep 22">
            <a:extLst>
              <a:ext uri="{FF2B5EF4-FFF2-40B4-BE49-F238E27FC236}">
                <a16:creationId xmlns:a16="http://schemas.microsoft.com/office/drawing/2014/main" id="{E82D76B5-B9D6-4106-A8FD-C4DF20E686B0}"/>
              </a:ext>
            </a:extLst>
          </p:cNvPr>
          <p:cNvGrpSpPr>
            <a:grpSpLocks/>
          </p:cNvGrpSpPr>
          <p:nvPr/>
        </p:nvGrpSpPr>
        <p:grpSpPr bwMode="auto">
          <a:xfrm>
            <a:off x="6900863" y="2597385"/>
            <a:ext cx="791887" cy="434763"/>
            <a:chOff x="6444208" y="1988841"/>
            <a:chExt cx="864097" cy="1182324"/>
          </a:xfrm>
        </p:grpSpPr>
        <p:pic>
          <p:nvPicPr>
            <p:cNvPr id="21" name="Picture 6" descr="http://s8.hbvl.be/ahimgpath/assets_img_gvl/2009/01/10/401282/wietse-bosmans-belgisch-kampioen-bij-junioren-id14040-1000x800-n.jpg">
              <a:extLst>
                <a:ext uri="{FF2B5EF4-FFF2-40B4-BE49-F238E27FC236}">
                  <a16:creationId xmlns:a16="http://schemas.microsoft.com/office/drawing/2014/main" id="{A5B45335-8065-4B89-9465-5CB756EE5F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988841"/>
              <a:ext cx="792088" cy="945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kstvak 20">
              <a:extLst>
                <a:ext uri="{FF2B5EF4-FFF2-40B4-BE49-F238E27FC236}">
                  <a16:creationId xmlns:a16="http://schemas.microsoft.com/office/drawing/2014/main" id="{F30BEBA7-8D65-495D-AA35-873B332A3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4209" y="2924944"/>
              <a:ext cx="864096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b="1" u="sng"/>
                <a:t>Junioren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746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B96BA7-0F36-45E7-8076-0F88456754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18</a:t>
            </a:fld>
            <a:endParaRPr lang="en-US"/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E22CF857-0030-4F85-B61F-5394A815A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28"/>
          <a:stretch>
            <a:fillRect/>
          </a:stretch>
        </p:blipFill>
        <p:spPr bwMode="auto">
          <a:xfrm>
            <a:off x="0" y="-647700"/>
            <a:ext cx="91440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2">
            <a:extLst>
              <a:ext uri="{FF2B5EF4-FFF2-40B4-BE49-F238E27FC236}">
                <a16:creationId xmlns:a16="http://schemas.microsoft.com/office/drawing/2014/main" id="{EB81143A-6891-47AA-9D89-C40070E67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74" b="12013"/>
          <a:stretch>
            <a:fillRect/>
          </a:stretch>
        </p:blipFill>
        <p:spPr bwMode="auto">
          <a:xfrm>
            <a:off x="0" y="3644900"/>
            <a:ext cx="91440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ep 4">
            <a:extLst>
              <a:ext uri="{FF2B5EF4-FFF2-40B4-BE49-F238E27FC236}">
                <a16:creationId xmlns:a16="http://schemas.microsoft.com/office/drawing/2014/main" id="{0DF550B4-12EC-4965-916E-7AB2597FEA21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2174875"/>
            <a:ext cx="792162" cy="1182688"/>
            <a:chOff x="611560" y="1024558"/>
            <a:chExt cx="1296144" cy="1905025"/>
          </a:xfrm>
        </p:grpSpPr>
        <p:pic>
          <p:nvPicPr>
            <p:cNvPr id="8" name="Picture 4" descr="http://static2.stuff.co.nz/1241182329/687/2379687.jpg">
              <a:extLst>
                <a:ext uri="{FF2B5EF4-FFF2-40B4-BE49-F238E27FC236}">
                  <a16:creationId xmlns:a16="http://schemas.microsoft.com/office/drawing/2014/main" id="{800498CF-F2DB-4AB8-AA38-A6614F376F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942" b="12926"/>
            <a:stretch>
              <a:fillRect/>
            </a:stretch>
          </p:blipFill>
          <p:spPr bwMode="auto">
            <a:xfrm>
              <a:off x="611560" y="1024558"/>
              <a:ext cx="1296144" cy="1856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kstvak 7">
              <a:extLst>
                <a:ext uri="{FF2B5EF4-FFF2-40B4-BE49-F238E27FC236}">
                  <a16:creationId xmlns:a16="http://schemas.microsoft.com/office/drawing/2014/main" id="{5CAD2AE8-F545-4708-820E-E4E940656F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60" y="2532859"/>
              <a:ext cx="1296144" cy="396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u="sng"/>
                <a:t>Micro’s</a:t>
              </a:r>
            </a:p>
          </p:txBody>
        </p:sp>
      </p:grpSp>
      <p:grpSp>
        <p:nvGrpSpPr>
          <p:cNvPr id="10" name="Groep 13">
            <a:extLst>
              <a:ext uri="{FF2B5EF4-FFF2-40B4-BE49-F238E27FC236}">
                <a16:creationId xmlns:a16="http://schemas.microsoft.com/office/drawing/2014/main" id="{B728BFFD-6590-44AD-8390-A03C8ADCB247}"/>
              </a:ext>
            </a:extLst>
          </p:cNvPr>
          <p:cNvGrpSpPr>
            <a:grpSpLocks/>
          </p:cNvGrpSpPr>
          <p:nvPr/>
        </p:nvGrpSpPr>
        <p:grpSpPr bwMode="auto">
          <a:xfrm>
            <a:off x="3203575" y="2205038"/>
            <a:ext cx="1081088" cy="1182687"/>
            <a:chOff x="3087213" y="1988840"/>
            <a:chExt cx="1080120" cy="1182325"/>
          </a:xfrm>
        </p:grpSpPr>
        <p:pic>
          <p:nvPicPr>
            <p:cNvPr id="11" name="Picture 2" descr="http://blogsimages.skynet.be/images_v2/002/522/590/20100112/dyn007_original_303_398_pjpeg_2522590_d1f4096335d51d2ca31470f318d978be.jpg">
              <a:extLst>
                <a:ext uri="{FF2B5EF4-FFF2-40B4-BE49-F238E27FC236}">
                  <a16:creationId xmlns:a16="http://schemas.microsoft.com/office/drawing/2014/main" id="{100D8445-A2B7-481C-B067-9AFDAFF75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882"/>
            <a:stretch>
              <a:fillRect/>
            </a:stretch>
          </p:blipFill>
          <p:spPr bwMode="auto">
            <a:xfrm>
              <a:off x="3131841" y="1988840"/>
              <a:ext cx="1035492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kstvak 12">
              <a:extLst>
                <a:ext uri="{FF2B5EF4-FFF2-40B4-BE49-F238E27FC236}">
                  <a16:creationId xmlns:a16="http://schemas.microsoft.com/office/drawing/2014/main" id="{24FD1583-6712-4C81-B009-A71DDBB38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7213" y="2924944"/>
              <a:ext cx="1080119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u="sng"/>
                <a:t>Miniemen</a:t>
              </a:r>
            </a:p>
          </p:txBody>
        </p:sp>
      </p:grpSp>
      <p:grpSp>
        <p:nvGrpSpPr>
          <p:cNvPr id="13" name="Groep 14">
            <a:extLst>
              <a:ext uri="{FF2B5EF4-FFF2-40B4-BE49-F238E27FC236}">
                <a16:creationId xmlns:a16="http://schemas.microsoft.com/office/drawing/2014/main" id="{317E3A42-5BE8-4DFD-8F10-1BFB08EDAA70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205038"/>
            <a:ext cx="792163" cy="1168400"/>
            <a:chOff x="323528" y="3284984"/>
            <a:chExt cx="1728192" cy="1824880"/>
          </a:xfrm>
        </p:grpSpPr>
        <p:pic>
          <p:nvPicPr>
            <p:cNvPr id="14" name="Picture 6" descr="http://www.internetgazet.be/afb/groot/jorre-peeters-in-bk-cyclocross-aspiranten.jpg">
              <a:extLst>
                <a:ext uri="{FF2B5EF4-FFF2-40B4-BE49-F238E27FC236}">
                  <a16:creationId xmlns:a16="http://schemas.microsoft.com/office/drawing/2014/main" id="{C2B6168B-3554-41C4-AF27-2F0D54549F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67"/>
            <a:stretch>
              <a:fillRect/>
            </a:stretch>
          </p:blipFill>
          <p:spPr bwMode="auto">
            <a:xfrm>
              <a:off x="323528" y="3284984"/>
              <a:ext cx="1728192" cy="18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kstvak 16">
              <a:extLst>
                <a:ext uri="{FF2B5EF4-FFF2-40B4-BE49-F238E27FC236}">
                  <a16:creationId xmlns:a16="http://schemas.microsoft.com/office/drawing/2014/main" id="{A2E1ACA5-CE21-4F35-83F7-2A077539A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528" y="4725144"/>
              <a:ext cx="1728190" cy="38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u="sng"/>
                <a:t>Aspiranten</a:t>
              </a:r>
            </a:p>
          </p:txBody>
        </p:sp>
      </p:grpSp>
      <p:grpSp>
        <p:nvGrpSpPr>
          <p:cNvPr id="16" name="Groep 21">
            <a:extLst>
              <a:ext uri="{FF2B5EF4-FFF2-40B4-BE49-F238E27FC236}">
                <a16:creationId xmlns:a16="http://schemas.microsoft.com/office/drawing/2014/main" id="{1549B757-9967-46FC-BA5C-61F7AF623329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2160588"/>
            <a:ext cx="1008063" cy="1196975"/>
            <a:chOff x="5436096" y="2304613"/>
            <a:chExt cx="1008113" cy="1196395"/>
          </a:xfrm>
        </p:grpSpPr>
        <p:pic>
          <p:nvPicPr>
            <p:cNvPr id="17" name="Picture 2" descr="http://aejo.smugmug.com/photos/34635054-L.jpg">
              <a:extLst>
                <a:ext uri="{FF2B5EF4-FFF2-40B4-BE49-F238E27FC236}">
                  <a16:creationId xmlns:a16="http://schemas.microsoft.com/office/drawing/2014/main" id="{14BD9701-E3CA-4615-BFEB-4D2D76559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2304613"/>
              <a:ext cx="648072" cy="1124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kstvak 18">
              <a:extLst>
                <a:ext uri="{FF2B5EF4-FFF2-40B4-BE49-F238E27FC236}">
                  <a16:creationId xmlns:a16="http://schemas.microsoft.com/office/drawing/2014/main" id="{1FAEE55C-50B4-418A-A5A0-99E88949A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6096" y="3254787"/>
              <a:ext cx="1008113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u="sng"/>
                <a:t>Nieuwelingen</a:t>
              </a:r>
            </a:p>
          </p:txBody>
        </p:sp>
      </p:grpSp>
      <p:grpSp>
        <p:nvGrpSpPr>
          <p:cNvPr id="19" name="Groep 22">
            <a:extLst>
              <a:ext uri="{FF2B5EF4-FFF2-40B4-BE49-F238E27FC236}">
                <a16:creationId xmlns:a16="http://schemas.microsoft.com/office/drawing/2014/main" id="{76AA947E-EE2D-44B3-96EA-65CC5AF96C2A}"/>
              </a:ext>
            </a:extLst>
          </p:cNvPr>
          <p:cNvGrpSpPr>
            <a:grpSpLocks/>
          </p:cNvGrpSpPr>
          <p:nvPr/>
        </p:nvGrpSpPr>
        <p:grpSpPr bwMode="auto">
          <a:xfrm>
            <a:off x="6443663" y="2174875"/>
            <a:ext cx="865187" cy="1182688"/>
            <a:chOff x="6444208" y="1988841"/>
            <a:chExt cx="864097" cy="1182324"/>
          </a:xfrm>
        </p:grpSpPr>
        <p:pic>
          <p:nvPicPr>
            <p:cNvPr id="20" name="Picture 6" descr="http://s8.hbvl.be/ahimgpath/assets_img_gvl/2009/01/10/401282/wietse-bosmans-belgisch-kampioen-bij-junioren-id14040-1000x800-n.jpg">
              <a:extLst>
                <a:ext uri="{FF2B5EF4-FFF2-40B4-BE49-F238E27FC236}">
                  <a16:creationId xmlns:a16="http://schemas.microsoft.com/office/drawing/2014/main" id="{F73FFBC1-B7DE-4550-8375-4721D19A8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1988841"/>
              <a:ext cx="792088" cy="945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22496AB1-94F2-4699-BC18-D23DFD0512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4209" y="2924944"/>
              <a:ext cx="864096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nl-BE" altLang="nl-BE" sz="1000" u="sng"/>
                <a:t>Junioren</a:t>
              </a:r>
            </a:p>
          </p:txBody>
        </p:sp>
      </p:grpSp>
      <p:sp>
        <p:nvSpPr>
          <p:cNvPr id="22" name="Rechthoek 21">
            <a:extLst>
              <a:ext uri="{FF2B5EF4-FFF2-40B4-BE49-F238E27FC236}">
                <a16:creationId xmlns:a16="http://schemas.microsoft.com/office/drawing/2014/main" id="{3F796104-A152-41C5-9A65-668BDC77FD6D}"/>
              </a:ext>
            </a:extLst>
          </p:cNvPr>
          <p:cNvSpPr/>
          <p:nvPr/>
        </p:nvSpPr>
        <p:spPr>
          <a:xfrm>
            <a:off x="1979613" y="-647700"/>
            <a:ext cx="1152525" cy="6858000"/>
          </a:xfrm>
          <a:prstGeom prst="rect">
            <a:avLst/>
          </a:prstGeom>
          <a:solidFill>
            <a:srgbClr val="00FF00">
              <a:alpha val="28627"/>
            </a:srgbClr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853A5C2E-A095-422A-9C11-114259003C6E}"/>
              </a:ext>
            </a:extLst>
          </p:cNvPr>
          <p:cNvSpPr/>
          <p:nvPr/>
        </p:nvSpPr>
        <p:spPr>
          <a:xfrm>
            <a:off x="3132138" y="-647700"/>
            <a:ext cx="1295400" cy="6858000"/>
          </a:xfrm>
          <a:prstGeom prst="rect">
            <a:avLst/>
          </a:prstGeom>
          <a:solidFill>
            <a:srgbClr val="FFFF00">
              <a:alpha val="29000"/>
            </a:srgbClr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A2832142-612B-48F8-A62B-D28EE648F1F9}"/>
              </a:ext>
            </a:extLst>
          </p:cNvPr>
          <p:cNvSpPr/>
          <p:nvPr/>
        </p:nvSpPr>
        <p:spPr>
          <a:xfrm>
            <a:off x="4427538" y="-647700"/>
            <a:ext cx="1081087" cy="6858000"/>
          </a:xfrm>
          <a:prstGeom prst="rect">
            <a:avLst/>
          </a:prstGeom>
          <a:solidFill>
            <a:srgbClr val="FFC000">
              <a:alpha val="29000"/>
            </a:srgbClr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78AC79D7-431B-492E-A5A7-95DBE8B0704B}"/>
              </a:ext>
            </a:extLst>
          </p:cNvPr>
          <p:cNvSpPr/>
          <p:nvPr/>
        </p:nvSpPr>
        <p:spPr>
          <a:xfrm>
            <a:off x="5508625" y="-647700"/>
            <a:ext cx="863600" cy="6858000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A2F9F27A-D576-4BAF-815B-9E0A2D40F297}"/>
              </a:ext>
            </a:extLst>
          </p:cNvPr>
          <p:cNvSpPr/>
          <p:nvPr/>
        </p:nvSpPr>
        <p:spPr>
          <a:xfrm>
            <a:off x="6372225" y="-647700"/>
            <a:ext cx="1008063" cy="6858000"/>
          </a:xfrm>
          <a:prstGeom prst="rect">
            <a:avLst/>
          </a:prstGeom>
          <a:solidFill>
            <a:srgbClr val="FF0000">
              <a:alpha val="29000"/>
            </a:srgbClr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6351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97DE9-24B9-496C-A399-50AF2BA2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 err="1">
                <a:solidFill>
                  <a:srgbClr val="00B0F0"/>
                </a:solidFill>
              </a:rPr>
              <a:t>Mirco’s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E5ABAD-451A-4CCD-A6D0-1FAD05807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2000" dirty="0">
                <a:solidFill>
                  <a:srgbClr val="00B0F0"/>
                </a:solidFill>
              </a:rPr>
              <a:t>5-7 jaar (enkel BMX)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Nadruk op: lenigheid (?), snelheid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Speelse oefenvormen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Veelzijdige ontwikkeling!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Categorie micro’s enkel in BMX </a:t>
            </a:r>
            <a:r>
              <a:rPr lang="nl-BE" altLang="nl-BE" sz="1200" dirty="0">
                <a:sym typeface="Wingdings" panose="05000000000000000000" pitchFamily="2" charset="2"/>
              </a:rPr>
              <a:t> technische discipline!</a:t>
            </a:r>
            <a:endParaRPr lang="nl-BE" altLang="nl-BE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‘Spelen’ - ‘Leren fietsen’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Max 25% fiets, rest aspecifiek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sz="1200" dirty="0"/>
          </a:p>
          <a:p>
            <a:r>
              <a:rPr lang="nl-BE" altLang="nl-BE" sz="1200" dirty="0"/>
              <a:t>Praktijk: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Lessen LO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Zwemles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…</a:t>
            </a:r>
            <a:endParaRPr lang="nl-BE" sz="12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6D54D5-19DA-4552-8A27-ABC6583628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12E09-D21D-470F-9139-819CDBC3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Miniemen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9A9C47-2FFD-4CC2-A952-C6DEFC89F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051"/>
            <a:ext cx="8229600" cy="2724150"/>
          </a:xfrm>
        </p:spPr>
        <p:txBody>
          <a:bodyPr/>
          <a:lstStyle/>
          <a:p>
            <a:r>
              <a:rPr lang="nl-BE" altLang="nl-BE" sz="2000" dirty="0">
                <a:solidFill>
                  <a:srgbClr val="00B0F0"/>
                </a:solidFill>
              </a:rPr>
              <a:t>9-11 jaar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Nadruk op: lenigheid, snelheid, </a:t>
            </a:r>
            <a:r>
              <a:rPr lang="nl-BE" sz="1200" u="sng" dirty="0">
                <a:latin typeface="Arial" charset="0"/>
                <a:cs typeface="Arial" charset="0"/>
              </a:rPr>
              <a:t>coördinatie (!!!)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Ideale leeftijd voor aanleren van breed ‘bewegingsgamma!’</a:t>
            </a:r>
          </a:p>
          <a:p>
            <a:pPr>
              <a:defRPr/>
            </a:pPr>
            <a:r>
              <a:rPr lang="nl-BE" sz="1200" dirty="0">
                <a:latin typeface="Arial" charset="0"/>
                <a:cs typeface="Arial" charset="0"/>
              </a:rPr>
              <a:t>	Deelname in verschillende clubs, activiteiten, …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Lichaamsbesef!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Max 30% fiets (verschillende disciplines!), rest aspecifiek!!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‘</a:t>
            </a:r>
            <a:r>
              <a:rPr lang="nl-BE" sz="1200" dirty="0" err="1">
                <a:latin typeface="Arial" charset="0"/>
                <a:cs typeface="Arial" charset="0"/>
              </a:rPr>
              <a:t>Outside</a:t>
            </a:r>
            <a:r>
              <a:rPr lang="nl-BE" sz="1200" dirty="0">
                <a:latin typeface="Arial" charset="0"/>
                <a:cs typeface="Arial" charset="0"/>
              </a:rPr>
              <a:t> </a:t>
            </a:r>
            <a:r>
              <a:rPr lang="nl-BE" sz="1200" dirty="0" err="1">
                <a:latin typeface="Arial" charset="0"/>
                <a:cs typeface="Arial" charset="0"/>
              </a:rPr>
              <a:t>the</a:t>
            </a:r>
            <a:r>
              <a:rPr lang="nl-BE" sz="1200" dirty="0">
                <a:latin typeface="Arial" charset="0"/>
                <a:cs typeface="Arial" charset="0"/>
              </a:rPr>
              <a:t> box!’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strike="sngStrike" dirty="0">
                <a:latin typeface="Arial" charset="0"/>
                <a:cs typeface="Arial" charset="0"/>
              </a:rPr>
              <a:t>Competitie?</a:t>
            </a:r>
            <a:r>
              <a:rPr lang="nl-BE" sz="1200" dirty="0">
                <a:latin typeface="Arial" charset="0"/>
                <a:cs typeface="Arial" charset="0"/>
              </a:rPr>
              <a:t>? </a:t>
            </a:r>
            <a:r>
              <a:rPr lang="nl-BE" sz="1200" dirty="0">
                <a:latin typeface="Arial" charset="0"/>
                <a:cs typeface="Arial" charset="0"/>
                <a:sym typeface="Wingdings" pitchFamily="2" charset="2"/>
              </a:rPr>
              <a:t> proeven!! </a:t>
            </a:r>
            <a:endParaRPr lang="nl-BE" sz="12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nl-BE" sz="12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nl-BE" sz="1200" dirty="0">
                <a:latin typeface="Arial" charset="0"/>
                <a:cs typeface="Arial" charset="0"/>
              </a:rPr>
              <a:t>Praktijkvoorbeelden: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Lessen LO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Bewegingsschool, reis rond de wereld, …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Sportclub (</a:t>
            </a:r>
            <a:r>
              <a:rPr lang="nl-BE" sz="1200" dirty="0" err="1">
                <a:latin typeface="Arial" charset="0"/>
                <a:cs typeface="Arial" charset="0"/>
              </a:rPr>
              <a:t>oa</a:t>
            </a:r>
            <a:r>
              <a:rPr lang="nl-BE" sz="1200" dirty="0">
                <a:latin typeface="Arial" charset="0"/>
                <a:cs typeface="Arial" charset="0"/>
              </a:rPr>
              <a:t> wielersport), opleiding, …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C74C2D9-9C85-4735-BEEA-8CDFA67F5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68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E0DAD-D772-4BA6-9BE3-B225F3F7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Aspiranten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FBB377-B88F-4EF9-8E46-FB0629555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2000" dirty="0">
                <a:solidFill>
                  <a:srgbClr val="00B0F0"/>
                </a:solidFill>
              </a:rPr>
              <a:t>Praktijkvoorbeelden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Uithoudingstrainingen (bv groepstrainingen)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(Specifieke) opleiding: rennertjes kunnen al kiezen uit weg, cross, MTB, BMX, 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Nog steeds voldoende ruimte voor andere sporten, zeker in tussenseizoen!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Stabiliteitsoefeningen, eerder speels.</a:t>
            </a:r>
          </a:p>
          <a:p>
            <a:r>
              <a:rPr lang="nl-BE" altLang="nl-BE" sz="1200" dirty="0"/>
              <a:t>	Voorbeeld: ‘kip aan het spit’</a:t>
            </a:r>
          </a:p>
          <a:p>
            <a:endParaRPr lang="nl-BE" altLang="nl-BE" sz="1200" dirty="0"/>
          </a:p>
          <a:p>
            <a:endParaRPr lang="nl-BE" altLang="nl-BE" sz="1200" dirty="0"/>
          </a:p>
          <a:p>
            <a:endParaRPr lang="nl-BE" altLang="nl-BE" sz="1200" dirty="0"/>
          </a:p>
          <a:p>
            <a:endParaRPr lang="nl-BE" altLang="nl-BE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200" dirty="0"/>
              <a:t>Extra afspraken:  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sz="1200" dirty="0"/>
          </a:p>
          <a:p>
            <a:endParaRPr lang="nl-BE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3EE79B-6C34-4212-BBF7-55C8C3873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1" descr="C:\Users\frederik\FREDERIK BROCHE\TOPSPORT\TOPSPORTSCHOOL\SPORTTECHNISCH LLN TSS\OEFENINGEN TSS\DSCN6847.JPG">
            <a:extLst>
              <a:ext uri="{FF2B5EF4-FFF2-40B4-BE49-F238E27FC236}">
                <a16:creationId xmlns:a16="http://schemas.microsoft.com/office/drawing/2014/main" id="{0B0BE846-43AC-4670-B8BD-EDA2D7967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2714625"/>
            <a:ext cx="105568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frederik\FREDERIK BROCHE\TOPSPORT\TOPSPORTSCHOOL\SPORTTECHNISCH LLN TSS\OEFENINGEN TSS\DSCN6849.JPG">
            <a:extLst>
              <a:ext uri="{FF2B5EF4-FFF2-40B4-BE49-F238E27FC236}">
                <a16:creationId xmlns:a16="http://schemas.microsoft.com/office/drawing/2014/main" id="{AFB53046-C087-4282-A9DA-3C121859D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714625"/>
            <a:ext cx="105568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frederik\FREDERIK BROCHE\TOPSPORT\TOPSPORTSCHOOL\SPORTTECHNISCH LLN TSS\OEFENINGEN TSS\DSCN6845.JPG">
            <a:extLst>
              <a:ext uri="{FF2B5EF4-FFF2-40B4-BE49-F238E27FC236}">
                <a16:creationId xmlns:a16="http://schemas.microsoft.com/office/drawing/2014/main" id="{0F999694-0CBF-43BD-A647-D0FAA029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2714625"/>
            <a:ext cx="10572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t1.gstatic.com/images?q=tbn:ANd9GcQyvqrjvQc8oqAoH0zvZ_nLtwgu6UW5qfDRqZkNp87G3Smn_CP5Lg">
            <a:extLst>
              <a:ext uri="{FF2B5EF4-FFF2-40B4-BE49-F238E27FC236}">
                <a16:creationId xmlns:a16="http://schemas.microsoft.com/office/drawing/2014/main" id="{8B6CC72A-CD6C-4FFC-ABF0-41CC46FB9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831" y="3593308"/>
            <a:ext cx="936625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477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FEAC4-ED9F-4A43-B271-3A748FB14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Nieuwelingen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0DAEED-AC1E-4E69-AB84-63498A707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876549"/>
          </a:xfrm>
        </p:spPr>
        <p:txBody>
          <a:bodyPr/>
          <a:lstStyle/>
          <a:p>
            <a:r>
              <a:rPr lang="nl-BE" altLang="nl-BE" sz="2000" dirty="0">
                <a:solidFill>
                  <a:srgbClr val="00B0F0"/>
                </a:solidFill>
              </a:rPr>
              <a:t>15-16 jaar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Nadruk op: uithouding, snelheid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Voor meisjes: belangrijke periode in krachtontwikkeling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Voor jongens: stilaan start krachttraining mogelijk/gewenst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Meer aandacht specifieke training, toch aspecifiek werk niet verwaarlozen (richtlijn 25%)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Meer aandacht competitie; disciplines proberen combineren.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/>
              <a:t>Duidelijk gestructureerde periodisering hier rond opbouwen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0A6787-0A89-476B-871F-B8761A004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97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722AF-F812-42CF-B172-7696BCA4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Nieuwelingen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EEBCDD-D606-4FF1-A3D0-0DAE70796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000" dirty="0">
                <a:solidFill>
                  <a:srgbClr val="00B0F0"/>
                </a:solidFill>
              </a:rPr>
              <a:t>Praktijkvoorbeelden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Opdrijven Volume (aantal uur training) (tot weken &gt;10u)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Winter: piste/cross – Zomer: weg/MTB/BMX - …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Vakantieperiodes optimaal benutten!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Korte ‘</a:t>
            </a:r>
            <a:r>
              <a:rPr lang="nl-BE" sz="1200" dirty="0" err="1">
                <a:latin typeface="Arial" charset="0"/>
                <a:cs typeface="Arial" charset="0"/>
              </a:rPr>
              <a:t>stage’periodes</a:t>
            </a:r>
            <a:r>
              <a:rPr lang="nl-BE" sz="1200" dirty="0">
                <a:latin typeface="Arial" charset="0"/>
                <a:cs typeface="Arial" charset="0"/>
              </a:rPr>
              <a:t>, bv 3 dagen Ardennen in clubverband of vriendengroep. </a:t>
            </a:r>
            <a:r>
              <a:rPr lang="nl-BE" sz="1200" strike="sngStrike" dirty="0">
                <a:latin typeface="Arial" charset="0"/>
                <a:cs typeface="Arial" charset="0"/>
              </a:rPr>
              <a:t>Spanje??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200" dirty="0">
                <a:latin typeface="Arial" charset="0"/>
                <a:cs typeface="Arial" charset="0"/>
              </a:rPr>
              <a:t>Periode met extra krachtaccent. (</a:t>
            </a:r>
            <a:r>
              <a:rPr lang="nl-BE" sz="1200" dirty="0" err="1">
                <a:latin typeface="Arial" charset="0"/>
                <a:cs typeface="Arial" charset="0"/>
              </a:rPr>
              <a:t>Core</a:t>
            </a:r>
            <a:r>
              <a:rPr lang="nl-BE" sz="1200" dirty="0">
                <a:latin typeface="Arial" charset="0"/>
                <a:cs typeface="Arial" charset="0"/>
              </a:rPr>
              <a:t> + ledematen)</a:t>
            </a:r>
          </a:p>
          <a:p>
            <a:pPr>
              <a:defRPr/>
            </a:pPr>
            <a:r>
              <a:rPr lang="nl-BE" sz="1200" dirty="0">
                <a:latin typeface="Arial" charset="0"/>
                <a:cs typeface="Arial" charset="0"/>
              </a:rPr>
              <a:t>	Jongens (=beginners): oefeningen eigen lichaamsgewicht</a:t>
            </a:r>
          </a:p>
          <a:p>
            <a:pPr>
              <a:defRPr/>
            </a:pPr>
            <a:endParaRPr lang="nl-BE" sz="12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nl-BE" sz="12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nl-BE" sz="12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nl-BE" sz="1200" dirty="0">
                <a:latin typeface="Arial" charset="0"/>
                <a:cs typeface="Arial" charset="0"/>
              </a:rPr>
              <a:t>	Meisjes: Starten met gewichten (TECHNIEK!!)</a:t>
            </a:r>
          </a:p>
          <a:p>
            <a:pPr marL="0" indent="0">
              <a:buNone/>
            </a:pPr>
            <a:endParaRPr lang="nl-BE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645872-E24C-417A-9554-3EDCFC4C7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1" descr="C:\Users\frederik\FREDERIK BROCHE\TOPSPORT\TOPSPORTSCHOOL\SPORTTECHNISCH LLN TSS\OEFENINGEN TSS\DSCN6852.JPG">
            <a:extLst>
              <a:ext uri="{FF2B5EF4-FFF2-40B4-BE49-F238E27FC236}">
                <a16:creationId xmlns:a16="http://schemas.microsoft.com/office/drawing/2014/main" id="{0E58D4AA-DDC6-4E18-9C6F-B4F82D571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31" y="2882900"/>
            <a:ext cx="519943" cy="69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frederik\FREDERIK BROCHE\TOPSPORT\TOPSPORTSCHOOL\SPORTTECHNISCH LLN TSS\OEFENINGEN TSS\DSCN6875.JPG">
            <a:extLst>
              <a:ext uri="{FF2B5EF4-FFF2-40B4-BE49-F238E27FC236}">
                <a16:creationId xmlns:a16="http://schemas.microsoft.com/office/drawing/2014/main" id="{EB4CA9C1-A3F7-4A02-B3BE-55DB813D7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61" y="2882900"/>
            <a:ext cx="87788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frederik\FREDERIK BROCHE\TOPSPORT\TOPSPORTSCHOOL\SPORTTECHNISCH LLN TSS\OEFENINGEN TSS\DSCN6865.JPG">
            <a:extLst>
              <a:ext uri="{FF2B5EF4-FFF2-40B4-BE49-F238E27FC236}">
                <a16:creationId xmlns:a16="http://schemas.microsoft.com/office/drawing/2014/main" id="{52DF8FBE-3E72-4CEC-9187-3915C505E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335" y="2882900"/>
            <a:ext cx="865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Users\frederik\FREDERIK BROCHE\TOPSPORT\TOPSPORTSCHOOL\SPORTTECHNISCH LLN TSS\OEFENINGEN TSS\DSCN6878.JPG">
            <a:extLst>
              <a:ext uri="{FF2B5EF4-FFF2-40B4-BE49-F238E27FC236}">
                <a16:creationId xmlns:a16="http://schemas.microsoft.com/office/drawing/2014/main" id="{AE6710BB-79B5-41A4-AFF8-3FEACE00B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553" y="2882900"/>
            <a:ext cx="486781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420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342C3-5D7B-4B73-A901-75EE09C7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Junioren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FC84A0-D176-4E43-93C5-FFDB027D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000" dirty="0">
                <a:solidFill>
                  <a:srgbClr val="00B0F0"/>
                </a:solidFill>
              </a:rPr>
              <a:t>17-18 jaar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600" dirty="0"/>
              <a:t>Nadruk op: uithouding, kracht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600" dirty="0"/>
              <a:t>Voor jongens: belangrijk periode in krachtontwikkeling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600" dirty="0"/>
              <a:t>Aspecifieke trainingen eerder complementair aan wielrennen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600" dirty="0"/>
              <a:t>Meer aandacht voor echte ‘training’ en competitie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600" dirty="0"/>
              <a:t>Specialisatie qua wielerdiscipline</a:t>
            </a:r>
          </a:p>
          <a:p>
            <a:endParaRPr lang="nl-BE" altLang="nl-BE" sz="2000" dirty="0">
              <a:solidFill>
                <a:srgbClr val="00B0F0"/>
              </a:solidFill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BD6243D-126B-4B86-9F4F-2AD033C0FA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57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976A4-A680-46D2-A17B-FACD98407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Junioren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B12933-F7D8-4878-9E92-9503212C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054349"/>
          </a:xfrm>
        </p:spPr>
        <p:txBody>
          <a:bodyPr/>
          <a:lstStyle/>
          <a:p>
            <a:r>
              <a:rPr lang="nl-BE" altLang="nl-BE" sz="2000" dirty="0">
                <a:solidFill>
                  <a:srgbClr val="00B0F0"/>
                </a:solidFill>
              </a:rPr>
              <a:t>Praktijkvoorbeelden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400" dirty="0"/>
              <a:t>Verder opdrijven Volume (tot (sommige) weken 15u a max 20u)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400" dirty="0"/>
              <a:t>Vakantieperiodes optimaal benutten!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400" dirty="0"/>
              <a:t>Stages met extra &amp; specifieke training - motor uitbouwen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400" dirty="0"/>
              <a:t>Goede planning </a:t>
            </a:r>
            <a:r>
              <a:rPr lang="nl-BE" altLang="nl-BE" sz="1400" dirty="0" err="1"/>
              <a:t>school-sport</a:t>
            </a:r>
            <a:r>
              <a:rPr lang="nl-BE" altLang="nl-BE" sz="1400" dirty="0"/>
              <a:t> + toekomst plannen!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1400" dirty="0"/>
              <a:t>Periode met extra krachtaccent. (</a:t>
            </a:r>
            <a:r>
              <a:rPr lang="nl-BE" altLang="nl-BE" sz="1400" dirty="0" err="1"/>
              <a:t>Core</a:t>
            </a:r>
            <a:r>
              <a:rPr lang="nl-BE" altLang="nl-BE" sz="1400" dirty="0"/>
              <a:t> + ledematen)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altLang="nl-BE" sz="1400" dirty="0"/>
              <a:t>	Aspecifieke kracht met gewichten (techniek!), bv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l-BE" altLang="nl-BE" sz="1400" dirty="0"/>
          </a:p>
          <a:p>
            <a:pPr lvl="1">
              <a:buFont typeface="Courier New" panose="02070309020205020404" pitchFamily="49" charset="0"/>
              <a:buChar char="o"/>
            </a:pPr>
            <a:endParaRPr lang="nl-BE" altLang="nl-BE" sz="1400" dirty="0"/>
          </a:p>
          <a:p>
            <a:pPr lvl="1">
              <a:buFont typeface="Courier New" panose="02070309020205020404" pitchFamily="49" charset="0"/>
              <a:buChar char="o"/>
            </a:pPr>
            <a:endParaRPr lang="nl-BE" altLang="nl-BE" sz="14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l-BE" altLang="nl-BE" sz="1400" dirty="0"/>
              <a:t>   Specifieke kracht op de fiets</a:t>
            </a:r>
          </a:p>
          <a:p>
            <a:r>
              <a:rPr lang="nl-BE" altLang="nl-BE" sz="1200" dirty="0"/>
              <a:t>	</a:t>
            </a:r>
            <a:endParaRPr lang="nl-BE" sz="12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D498A2-4A79-4FCA-BF8B-AF6415A0F8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6" descr="http://s8.hbvl.be/ahimgpath/assets_img_gvl/2009/01/10/401282/wietse-bosmans-belgisch-kampioen-bij-junioren-id14040-1000x800-n.jpg">
            <a:extLst>
              <a:ext uri="{FF2B5EF4-FFF2-40B4-BE49-F238E27FC236}">
                <a16:creationId xmlns:a16="http://schemas.microsoft.com/office/drawing/2014/main" id="{9BA106BF-C733-46B6-B5C3-AF52B980C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1776414"/>
            <a:ext cx="1800225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frederik\FREDERIK BROCHE\TOPSPORT\TOPSPORTSCHOOL\SPORTTECHNISCH LLN TSS\OEFENINGEN TSS\DSCN6896.JPG">
            <a:extLst>
              <a:ext uri="{FF2B5EF4-FFF2-40B4-BE49-F238E27FC236}">
                <a16:creationId xmlns:a16="http://schemas.microsoft.com/office/drawing/2014/main" id="{E7F91879-52DD-4BB4-99E4-B73436810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119440"/>
            <a:ext cx="936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frederik\FREDERIK BROCHE\TOPSPORT\TOPSPORTSCHOOL\SPORTTECHNISCH LLN TSS\OEFENINGEN TSS\DSCN6902.JPG">
            <a:extLst>
              <a:ext uri="{FF2B5EF4-FFF2-40B4-BE49-F238E27FC236}">
                <a16:creationId xmlns:a16="http://schemas.microsoft.com/office/drawing/2014/main" id="{8082F126-3E7C-4B80-B8EC-6E1353CE0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1" y="3119440"/>
            <a:ext cx="9604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:\Users\frederik\FREDERIK BROCHE\TOPSPORT\TOPSPORTSCHOOL\SPORTTECHNISCH LLN TSS\OEFENINGEN TSS\DSCN6897.JPG">
            <a:extLst>
              <a:ext uri="{FF2B5EF4-FFF2-40B4-BE49-F238E27FC236}">
                <a16:creationId xmlns:a16="http://schemas.microsoft.com/office/drawing/2014/main" id="{7740BA77-B302-490E-9693-2479A2B6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4" y="3094833"/>
            <a:ext cx="5762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Users\frederik\FREDERIK BROCHE\TOPSPORT\TOPSPORTSCHOOL\SPORTTECHNISCH LLN TSS\OEFENINGEN TSS\DSCN6899.JPG">
            <a:extLst>
              <a:ext uri="{FF2B5EF4-FFF2-40B4-BE49-F238E27FC236}">
                <a16:creationId xmlns:a16="http://schemas.microsoft.com/office/drawing/2014/main" id="{F945DE2C-3B27-4091-AB18-8AB9A6003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3" y="3116264"/>
            <a:ext cx="5762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68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729A7-3676-46EE-953B-6CA90102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Lange termijn ontwikkeling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D9AFB4-7FA9-46CF-92E4-E4CA7CD16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26</a:t>
            </a:fld>
            <a:endParaRPr lang="en-US"/>
          </a:p>
        </p:txBody>
      </p:sp>
      <p:pic>
        <p:nvPicPr>
          <p:cNvPr id="8" name="Afbeelding 7" descr="puff5.png">
            <a:extLst>
              <a:ext uri="{FF2B5EF4-FFF2-40B4-BE49-F238E27FC236}">
                <a16:creationId xmlns:a16="http://schemas.microsoft.com/office/drawing/2014/main" id="{41A4CC1E-A572-400D-8C6B-0D8782B95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" y="900907"/>
            <a:ext cx="127317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oelichting met afgeronde rechthoek 11">
            <a:extLst>
              <a:ext uri="{FF2B5EF4-FFF2-40B4-BE49-F238E27FC236}">
                <a16:creationId xmlns:a16="http://schemas.microsoft.com/office/drawing/2014/main" id="{660F3C8E-0B65-4427-BB85-8D8B001C6F66}"/>
              </a:ext>
            </a:extLst>
          </p:cNvPr>
          <p:cNvSpPr/>
          <p:nvPr/>
        </p:nvSpPr>
        <p:spPr>
          <a:xfrm>
            <a:off x="1835150" y="1119189"/>
            <a:ext cx="4752975" cy="576262"/>
          </a:xfrm>
          <a:prstGeom prst="wedgeRoundRectCallout">
            <a:avLst>
              <a:gd name="adj1" fmla="val -50090"/>
              <a:gd name="adj2" fmla="val 222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0" name="Tekstvak 4">
            <a:extLst>
              <a:ext uri="{FF2B5EF4-FFF2-40B4-BE49-F238E27FC236}">
                <a16:creationId xmlns:a16="http://schemas.microsoft.com/office/drawing/2014/main" id="{BFDD88C1-9068-4866-9F78-7D880477D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8238" y="1172368"/>
            <a:ext cx="2951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>
                <a:solidFill>
                  <a:srgbClr val="00B0F0"/>
                </a:solidFill>
              </a:rPr>
              <a:t>10 sleutelfactoren</a:t>
            </a:r>
          </a:p>
        </p:txBody>
      </p:sp>
      <p:sp>
        <p:nvSpPr>
          <p:cNvPr id="11" name="Toelichting met afgeronde rechthoek 12">
            <a:extLst>
              <a:ext uri="{FF2B5EF4-FFF2-40B4-BE49-F238E27FC236}">
                <a16:creationId xmlns:a16="http://schemas.microsoft.com/office/drawing/2014/main" id="{E8B5FAD7-C20A-4D99-82A7-21DB982DB63F}"/>
              </a:ext>
            </a:extLst>
          </p:cNvPr>
          <p:cNvSpPr/>
          <p:nvPr/>
        </p:nvSpPr>
        <p:spPr>
          <a:xfrm>
            <a:off x="1847850" y="2701132"/>
            <a:ext cx="4897438" cy="576262"/>
          </a:xfrm>
          <a:prstGeom prst="wedgeRoundRectCallout">
            <a:avLst>
              <a:gd name="adj1" fmla="val -55265"/>
              <a:gd name="adj2" fmla="val 3755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2" name="Toelichting met afgeronde rechthoek 13">
            <a:extLst>
              <a:ext uri="{FF2B5EF4-FFF2-40B4-BE49-F238E27FC236}">
                <a16:creationId xmlns:a16="http://schemas.microsoft.com/office/drawing/2014/main" id="{0AD9AC62-1C7C-4F35-86F7-F1AF2711F49B}"/>
              </a:ext>
            </a:extLst>
          </p:cNvPr>
          <p:cNvSpPr/>
          <p:nvPr/>
        </p:nvSpPr>
        <p:spPr>
          <a:xfrm>
            <a:off x="1762918" y="1856582"/>
            <a:ext cx="4897438" cy="863600"/>
          </a:xfrm>
          <a:prstGeom prst="wedgeRoundRectCallout">
            <a:avLst>
              <a:gd name="adj1" fmla="val -55265"/>
              <a:gd name="adj2" fmla="val 3755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3" name="Toelichting met afgeronde rechthoek 14">
            <a:extLst>
              <a:ext uri="{FF2B5EF4-FFF2-40B4-BE49-F238E27FC236}">
                <a16:creationId xmlns:a16="http://schemas.microsoft.com/office/drawing/2014/main" id="{ABEA3AF1-F327-4623-802D-20BA4DC48C24}"/>
              </a:ext>
            </a:extLst>
          </p:cNvPr>
          <p:cNvSpPr/>
          <p:nvPr/>
        </p:nvSpPr>
        <p:spPr>
          <a:xfrm>
            <a:off x="1835150" y="3277394"/>
            <a:ext cx="6481763" cy="1368425"/>
          </a:xfrm>
          <a:prstGeom prst="wedgeRoundRectCallout">
            <a:avLst>
              <a:gd name="adj1" fmla="val -55475"/>
              <a:gd name="adj2" fmla="val -3469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4" name="Tekstvak 5">
            <a:extLst>
              <a:ext uri="{FF2B5EF4-FFF2-40B4-BE49-F238E27FC236}">
                <a16:creationId xmlns:a16="http://schemas.microsoft.com/office/drawing/2014/main" id="{2E3B1C46-5AC8-4D9E-89FB-058FD90AC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7563" y="1873251"/>
            <a:ext cx="70564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Regel van 10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 err="1"/>
              <a:t>FUNdamenten</a:t>
            </a:r>
            <a:endParaRPr lang="nl-BE" altLang="nl-BE" dirty="0"/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Specialisatie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Ontwikkelingsleeftijd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Trainbaarheid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Fysieke, cognitieve, mentale en emotionele ontwikkeling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Periodisering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Competitieplanning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Gemeenschappelijke visie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nl-BE" altLang="nl-BE" dirty="0"/>
              <a:t>Continu verbetering</a:t>
            </a:r>
          </a:p>
        </p:txBody>
      </p:sp>
    </p:spTree>
    <p:extLst>
      <p:ext uri="{BB962C8B-B14F-4D97-AF65-F5344CB8AC3E}">
        <p14:creationId xmlns:p14="http://schemas.microsoft.com/office/powerpoint/2010/main" val="101443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CBD2D7-200F-4A49-A9A8-67A02D7A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Stadia ontwikkeling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E92921-A005-44B6-8666-02F0AA3397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27</a:t>
            </a:fld>
            <a:endParaRPr lang="en-US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64719740-B1CF-44BD-ADFB-966698C1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46" y="0"/>
            <a:ext cx="71511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1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C831D1-8640-44EE-A58D-C9C0876C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Samengevat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2C4267-D5F8-4DD6-8A64-D65D315AC7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28</a:t>
            </a:fld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084F49E-2EEF-45DA-B65B-6092B74C7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950912"/>
            <a:ext cx="525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 dirty="0">
                <a:solidFill>
                  <a:srgbClr val="00B0F0"/>
                </a:solidFill>
              </a:rPr>
              <a:t>Trainend groeien – groeiend trainen</a:t>
            </a:r>
          </a:p>
        </p:txBody>
      </p:sp>
      <p:sp>
        <p:nvSpPr>
          <p:cNvPr id="6" name="Tekstvak 9">
            <a:extLst>
              <a:ext uri="{FF2B5EF4-FFF2-40B4-BE49-F238E27FC236}">
                <a16:creationId xmlns:a16="http://schemas.microsoft.com/office/drawing/2014/main" id="{2CD0A781-E98B-4BC8-9B7A-965B99C46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1311275"/>
            <a:ext cx="45370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/>
              <a:t>Stap voor stap</a:t>
            </a:r>
          </a:p>
          <a:p>
            <a:pPr eaLnBrk="1" hangingPunct="1"/>
            <a:r>
              <a:rPr lang="nl-BE" altLang="nl-BE"/>
              <a:t>Juiste prikkels op het juiste moment</a:t>
            </a:r>
          </a:p>
          <a:p>
            <a:pPr eaLnBrk="1" hangingPunct="1"/>
            <a:r>
              <a:rPr lang="nl-BE" altLang="nl-BE"/>
              <a:t>Durf differentiëren!!</a:t>
            </a:r>
          </a:p>
          <a:p>
            <a:pPr eaLnBrk="1" hangingPunct="1"/>
            <a:r>
              <a:rPr lang="nl-BE" altLang="nl-BE"/>
              <a:t>FUN</a:t>
            </a:r>
          </a:p>
          <a:p>
            <a:pPr eaLnBrk="1" hangingPunct="1"/>
            <a:endParaRPr lang="nl-BE" altLang="nl-BE"/>
          </a:p>
        </p:txBody>
      </p:sp>
      <p:sp>
        <p:nvSpPr>
          <p:cNvPr id="7" name="Tekstvak 4">
            <a:extLst>
              <a:ext uri="{FF2B5EF4-FFF2-40B4-BE49-F238E27FC236}">
                <a16:creationId xmlns:a16="http://schemas.microsoft.com/office/drawing/2014/main" id="{CA3189F1-7559-4F79-8962-9309AD6DF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2401093"/>
            <a:ext cx="1584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 dirty="0">
                <a:solidFill>
                  <a:srgbClr val="00B0F0"/>
                </a:solidFill>
              </a:rPr>
              <a:t>Toekomst</a:t>
            </a:r>
          </a:p>
        </p:txBody>
      </p:sp>
      <p:sp>
        <p:nvSpPr>
          <p:cNvPr id="8" name="Tekstvak 12">
            <a:extLst>
              <a:ext uri="{FF2B5EF4-FFF2-40B4-BE49-F238E27FC236}">
                <a16:creationId xmlns:a16="http://schemas.microsoft.com/office/drawing/2014/main" id="{371E9502-5342-46D1-BDB5-AA70DBC83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2758281"/>
            <a:ext cx="6337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dirty="0"/>
              <a:t>Kant en klare modules per leeftijd met oefenstof </a:t>
            </a:r>
          </a:p>
          <a:p>
            <a:pPr eaLnBrk="1" hangingPunct="1"/>
            <a:r>
              <a:rPr lang="nl-BE" altLang="nl-BE" dirty="0"/>
              <a:t>(voorbeeld: lesfiches stabiliteit bij aspiranten)</a:t>
            </a:r>
          </a:p>
        </p:txBody>
      </p:sp>
      <p:sp>
        <p:nvSpPr>
          <p:cNvPr id="9" name="Tekstvak 4">
            <a:extLst>
              <a:ext uri="{FF2B5EF4-FFF2-40B4-BE49-F238E27FC236}">
                <a16:creationId xmlns:a16="http://schemas.microsoft.com/office/drawing/2014/main" id="{3E2BAC67-240E-4A24-A4BE-DD13C39DC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315493"/>
            <a:ext cx="424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 dirty="0">
                <a:solidFill>
                  <a:srgbClr val="00B0F0"/>
                </a:solidFill>
              </a:rPr>
              <a:t>Bronnen – interessante info</a:t>
            </a:r>
          </a:p>
        </p:txBody>
      </p:sp>
      <p:sp>
        <p:nvSpPr>
          <p:cNvPr id="10" name="Tekstvak 14">
            <a:extLst>
              <a:ext uri="{FF2B5EF4-FFF2-40B4-BE49-F238E27FC236}">
                <a16:creationId xmlns:a16="http://schemas.microsoft.com/office/drawing/2014/main" id="{D912E479-0694-42AA-A529-84B3D0749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665537"/>
            <a:ext cx="63373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dirty="0"/>
              <a:t>VTS: Module Jeugdtrainer topsport</a:t>
            </a:r>
          </a:p>
          <a:p>
            <a:pPr eaLnBrk="1" hangingPunct="1"/>
            <a:r>
              <a:rPr lang="nl-BE" altLang="nl-BE" dirty="0">
                <a:hlinkClick r:id="rId2"/>
              </a:rPr>
              <a:t>www.canadiansportforlife.ca</a:t>
            </a:r>
            <a:endParaRPr lang="nl-BE" altLang="nl-BE" dirty="0"/>
          </a:p>
          <a:p>
            <a:pPr eaLnBrk="1" hangingPunct="1"/>
            <a:r>
              <a:rPr lang="nl-BE" altLang="nl-BE" dirty="0">
                <a:hlinkClick r:id="rId3"/>
              </a:rPr>
              <a:t>www.gezondsporten.be</a:t>
            </a:r>
            <a:endParaRPr lang="nl-BE" altLang="nl-BE" dirty="0"/>
          </a:p>
          <a:p>
            <a:pPr eaLnBrk="1" hangingPunct="1"/>
            <a:endParaRPr lang="nl-BE" altLang="nl-BE" dirty="0"/>
          </a:p>
          <a:p>
            <a:pPr eaLnBrk="1" hangingPunct="1"/>
            <a:endParaRPr lang="nl-BE" altLang="nl-BE" dirty="0"/>
          </a:p>
        </p:txBody>
      </p:sp>
    </p:spTree>
    <p:extLst>
      <p:ext uri="{BB962C8B-B14F-4D97-AF65-F5344CB8AC3E}">
        <p14:creationId xmlns:p14="http://schemas.microsoft.com/office/powerpoint/2010/main" val="3393412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934477-F226-4AE7-B757-4492FBD853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7" descr="C:\Users\Simon\Documents\Stage Vlaamse wielerschool\Trainend groeien - groeiend trainen cartoon.jpg">
            <a:extLst>
              <a:ext uri="{FF2B5EF4-FFF2-40B4-BE49-F238E27FC236}">
                <a16:creationId xmlns:a16="http://schemas.microsoft.com/office/drawing/2014/main" id="{5DB00AE6-B3C0-4977-ADA1-EE29AC4CE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70800" cy="522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546852"/>
      </p:ext>
    </p:extLst>
  </p:cSld>
  <p:clrMapOvr>
    <a:masterClrMapping/>
  </p:clrMapOvr>
</p:sld>
</file>

<file path=ppt/theme/theme1.xml><?xml version="1.0" encoding="utf-8"?>
<a:theme xmlns:a="http://schemas.openxmlformats.org/drawingml/2006/main" name="Cycling Vlaandere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</TotalTime>
  <Words>723</Words>
  <Application>Microsoft Office PowerPoint</Application>
  <PresentationFormat>Diavoorstelling (16:9)</PresentationFormat>
  <Paragraphs>216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5" baseType="lpstr">
      <vt:lpstr>Arial</vt:lpstr>
      <vt:lpstr>Calibri</vt:lpstr>
      <vt:lpstr>Courier New</vt:lpstr>
      <vt:lpstr>GT Pressura Trial Bold</vt:lpstr>
      <vt:lpstr>Trebuchet MS</vt:lpstr>
      <vt:lpstr>Cycling Vlaanderen Master</vt:lpstr>
      <vt:lpstr>Trainend groeien - groeiend trainen</vt:lpstr>
      <vt:lpstr>Groeien als mens</vt:lpstr>
      <vt:lpstr>Groeien als sporter</vt:lpstr>
      <vt:lpstr>Groeien naar…?</vt:lpstr>
      <vt:lpstr>Groeien naar…?</vt:lpstr>
      <vt:lpstr>Fysieke groei: gestaltetoename</vt:lpstr>
      <vt:lpstr>Fysieke groei: ontwikkeling basisparameters</vt:lpstr>
      <vt:lpstr>PowerPoint-presentatie</vt:lpstr>
      <vt:lpstr>Kalenderleeftijd - biologische leeftijd!</vt:lpstr>
      <vt:lpstr>Fysieke ontwikkeling kinderen</vt:lpstr>
      <vt:lpstr>Kracht</vt:lpstr>
      <vt:lpstr>Lenigheid</vt:lpstr>
      <vt:lpstr>Uithouding</vt:lpstr>
      <vt:lpstr>Snelheid</vt:lpstr>
      <vt:lpstr>Coördinatie</vt:lpstr>
      <vt:lpstr>PowerPoint-presentatie</vt:lpstr>
      <vt:lpstr>PowerPoint-presentatie</vt:lpstr>
      <vt:lpstr>PowerPoint-presentatie</vt:lpstr>
      <vt:lpstr>Mirco’s</vt:lpstr>
      <vt:lpstr>Miniemen</vt:lpstr>
      <vt:lpstr>Aspiranten</vt:lpstr>
      <vt:lpstr>Nieuwelingen</vt:lpstr>
      <vt:lpstr>Nieuwelingen</vt:lpstr>
      <vt:lpstr>Junioren</vt:lpstr>
      <vt:lpstr>Junioren</vt:lpstr>
      <vt:lpstr>Lange termijn ontwikkeling</vt:lpstr>
      <vt:lpstr>Stadia ontwikkeling</vt:lpstr>
      <vt:lpstr>Samengevat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Inbrand</dc:creator>
  <cp:lastModifiedBy>Bjarne Vandenbroucke</cp:lastModifiedBy>
  <cp:revision>258</cp:revision>
  <dcterms:created xsi:type="dcterms:W3CDTF">2016-07-26T08:18:09Z</dcterms:created>
  <dcterms:modified xsi:type="dcterms:W3CDTF">2019-02-28T15:18:53Z</dcterms:modified>
</cp:coreProperties>
</file>